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omfortaa-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reebenefits.com/calculator/treeinfor.cfm?zip=61821&amp;city=CHAMPAIGN&amp;state=IL&amp;climatezone=Midwest&amp;country=U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6f3fe30095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6f3fe30095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pictures and ask students to guess trees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6f3fe30095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6f3fe30095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do we need to plant trees locally?  One major reason is human-induced tree loss:</a:t>
            </a:r>
            <a:endParaRPr/>
          </a:p>
          <a:p>
            <a:pPr indent="-298450" lvl="0" marL="457200" rtl="0" algn="l">
              <a:spcBef>
                <a:spcPts val="0"/>
              </a:spcBef>
              <a:spcAft>
                <a:spcPts val="0"/>
              </a:spcAft>
              <a:buSzPts val="1100"/>
              <a:buAutoNum type="arabicPeriod"/>
            </a:pPr>
            <a:r>
              <a:rPr lang="en"/>
              <a:t>Development - large-scale loss of fruit trees to make room for higher-dollar residential development.  Does Redlands still resemble the picture shown in this presentation?  Why or why not?</a:t>
            </a:r>
            <a:endParaRPr/>
          </a:p>
          <a:p>
            <a:pPr indent="-298450" lvl="0" marL="457200" rtl="0" algn="l">
              <a:spcBef>
                <a:spcPts val="0"/>
              </a:spcBef>
              <a:spcAft>
                <a:spcPts val="0"/>
              </a:spcAft>
              <a:buSzPts val="1100"/>
              <a:buAutoNum type="arabicPeriod"/>
            </a:pPr>
            <a:r>
              <a:rPr lang="en"/>
              <a:t>Pests spread via human sale and movement of firewood - Gold Spotted Oak Borer (GSOB) and Invasive Shot Hole Borer (ISHB).  GSOB is moving north, most recently confirmed in multiple locations in the San Bernardino mountains and killing multiple species of native oak trees.  ISHB is also moving north and attacks over 41 species of native, landscaping, and citrus trees throughout southern California.  Collectively, these pests are killing trees and not enough is known to stop them </a:t>
            </a:r>
            <a:endParaRPr/>
          </a:p>
          <a:p>
            <a:pPr indent="-298450" lvl="0" marL="457200" rtl="0" algn="l">
              <a:spcBef>
                <a:spcPts val="0"/>
              </a:spcBef>
              <a:spcAft>
                <a:spcPts val="0"/>
              </a:spcAft>
              <a:buSzPts val="1100"/>
              <a:buAutoNum type="arabicPeriod"/>
            </a:pPr>
            <a:r>
              <a:rPr lang="en"/>
              <a:t>Stress/damage from long-term drought and from cutting back dramatically on residential water use in response to the drought; some street trees and yard trees have not recovered and have been removed and/or will be removed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tree added improves local air quality, captures water runoff, provides habitat for species, and benefits quality of life for humans.  Ask students to list other benefits of trees and keep a list at the front of the room.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8140403e8b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8140403e8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Tree function - photosynthesis:</a:t>
            </a:r>
            <a:endParaRPr/>
          </a:p>
          <a:p>
            <a:pPr indent="-298450" lvl="0" marL="457200" rtl="0" algn="l">
              <a:spcBef>
                <a:spcPts val="0"/>
              </a:spcBef>
              <a:spcAft>
                <a:spcPts val="0"/>
              </a:spcAft>
              <a:buSzPts val="1100"/>
              <a:buChar char="●"/>
            </a:pPr>
            <a:r>
              <a:rPr lang="en"/>
              <a:t>Conversion of light energy, water, and CO2 into glucose and O2 for ongoing tree growth/development</a:t>
            </a:r>
            <a:endParaRPr/>
          </a:p>
          <a:p>
            <a:pPr indent="-298450" lvl="0" marL="457200" rtl="0" algn="l">
              <a:spcBef>
                <a:spcPts val="0"/>
              </a:spcBef>
              <a:spcAft>
                <a:spcPts val="0"/>
              </a:spcAft>
              <a:buSzPts val="1100"/>
              <a:buChar char="●"/>
            </a:pPr>
            <a:r>
              <a:rPr lang="en"/>
              <a:t>Specific role of leaves in photosynthesis - water moisture, sunlight capture, CO2 uptake through stomata resulting in transport of glucose into other sections of the tree</a:t>
            </a:r>
            <a:endParaRPr/>
          </a:p>
          <a:p>
            <a:pPr indent="-298450" lvl="0" marL="457200" rtl="0" algn="l">
              <a:spcBef>
                <a:spcPts val="0"/>
              </a:spcBef>
              <a:spcAft>
                <a:spcPts val="0"/>
              </a:spcAft>
              <a:buSzPts val="1100"/>
              <a:buChar char="●"/>
            </a:pPr>
            <a:r>
              <a:rPr lang="en"/>
              <a:t>Benefits in addition to tree growth:</a:t>
            </a:r>
            <a:endParaRPr/>
          </a:p>
          <a:p>
            <a:pPr indent="-298450" lvl="1" marL="914400" rtl="0" algn="l">
              <a:spcBef>
                <a:spcPts val="0"/>
              </a:spcBef>
              <a:spcAft>
                <a:spcPts val="0"/>
              </a:spcAft>
              <a:buSzPts val="1100"/>
              <a:buChar char="○"/>
            </a:pPr>
            <a:r>
              <a:rPr lang="en"/>
              <a:t>CO2 reduction in atmosphere</a:t>
            </a:r>
            <a:endParaRPr/>
          </a:p>
          <a:p>
            <a:pPr indent="-298450" lvl="1" marL="914400" rtl="0" algn="l">
              <a:spcBef>
                <a:spcPts val="0"/>
              </a:spcBef>
              <a:spcAft>
                <a:spcPts val="0"/>
              </a:spcAft>
              <a:buSzPts val="1100"/>
              <a:buChar char="○"/>
            </a:pPr>
            <a:r>
              <a:rPr lang="en"/>
              <a:t>Carbon sink via long-term storage in segments of tree</a:t>
            </a:r>
            <a:endParaRPr/>
          </a:p>
          <a:p>
            <a:pPr indent="-298450" lvl="1" marL="914400" rtl="0" algn="l">
              <a:spcBef>
                <a:spcPts val="0"/>
              </a:spcBef>
              <a:spcAft>
                <a:spcPts val="0"/>
              </a:spcAft>
              <a:buSzPts val="1100"/>
              <a:buChar char="○"/>
            </a:pPr>
            <a:r>
              <a:rPr lang="en"/>
              <a:t>Air quality improvement, healthier trees live longer and extend multiplying benefits of that larger, hardier tree which in turn benefits humans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8140403e8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140403e8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Promotion of redlands.edu/trees website: research BEFORE planting is key to long-term success of trees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8140403e8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8140403e8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website to begin community mapping of trees given away - map of general location and tree type as shown in samples on redlands.edu/trees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8140403e8b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140403e8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mapped, tree data will begin accumulation of benefits data, allowing students and families to view elevating benefits by region/school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8140403e8b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8140403e8b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 Break for activity - The Value of a Tree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Design a value tag to help people understand the dollar value and many benefits of an </a:t>
            </a:r>
            <a:r>
              <a:rPr lang="en"/>
              <a:t>individual</a:t>
            </a:r>
            <a:r>
              <a:rPr lang="en"/>
              <a:t> tree.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Teacher will break the class into four groups corresponding to the four species that students may receive.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group will research and be responsible for creating one tree tag.Go to website below to get value facts about your tree.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http://www.treebenefits.com/calculator/treeinfor.cfm?zip=61821&amp;city=CHAMPAIGN&amp;state=IL&amp;climatezone=Midwest&amp;country=US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7e302ff15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7e302ff15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ideas for Earth Day:</a:t>
            </a:r>
            <a:endParaRPr/>
          </a:p>
          <a:p>
            <a:pPr indent="-298450" lvl="0" marL="457200" rtl="0" algn="l">
              <a:spcBef>
                <a:spcPts val="0"/>
              </a:spcBef>
              <a:spcAft>
                <a:spcPts val="0"/>
              </a:spcAft>
              <a:buSzPts val="1100"/>
              <a:buChar char="●"/>
            </a:pPr>
            <a:r>
              <a:rPr lang="en"/>
              <a:t>Student ideas first; then:</a:t>
            </a:r>
            <a:endParaRPr/>
          </a:p>
          <a:p>
            <a:pPr indent="-298450" lvl="0" marL="457200" rtl="0" algn="l">
              <a:spcBef>
                <a:spcPts val="0"/>
              </a:spcBef>
              <a:spcAft>
                <a:spcPts val="0"/>
              </a:spcAft>
              <a:buSzPts val="1100"/>
              <a:buChar char="●"/>
            </a:pPr>
            <a:r>
              <a:rPr lang="en"/>
              <a:t>Reduce waste by donating clothes you no longer need</a:t>
            </a:r>
            <a:endParaRPr/>
          </a:p>
          <a:p>
            <a:pPr indent="-298450" lvl="0" marL="457200" rtl="0" algn="l">
              <a:spcBef>
                <a:spcPts val="0"/>
              </a:spcBef>
              <a:spcAft>
                <a:spcPts val="0"/>
              </a:spcAft>
              <a:buSzPts val="1100"/>
              <a:buChar char="●"/>
            </a:pPr>
            <a:r>
              <a:rPr lang="en"/>
              <a:t>Find a local peaceful conservation demonstration you can participate in</a:t>
            </a:r>
            <a:endParaRPr/>
          </a:p>
          <a:p>
            <a:pPr indent="-298450" lvl="0" marL="457200" rtl="0" algn="l">
              <a:spcBef>
                <a:spcPts val="0"/>
              </a:spcBef>
              <a:spcAft>
                <a:spcPts val="0"/>
              </a:spcAft>
              <a:buSzPts val="1100"/>
              <a:buChar char="●"/>
            </a:pPr>
            <a:r>
              <a:rPr lang="en"/>
              <a:t>Get outside!</a:t>
            </a:r>
            <a:endParaRPr/>
          </a:p>
          <a:p>
            <a:pPr indent="-298450" lvl="0" marL="457200" rtl="0" algn="l">
              <a:spcBef>
                <a:spcPts val="0"/>
              </a:spcBef>
              <a:spcAft>
                <a:spcPts val="0"/>
              </a:spcAft>
              <a:buSzPts val="1100"/>
              <a:buChar char="●"/>
            </a:pPr>
            <a:r>
              <a:rPr lang="en"/>
              <a:t>Plant pollinator habitat</a:t>
            </a:r>
            <a:endParaRPr/>
          </a:p>
          <a:p>
            <a:pPr indent="-298450" lvl="0" marL="457200" rtl="0" algn="l">
              <a:spcBef>
                <a:spcPts val="0"/>
              </a:spcBef>
              <a:spcAft>
                <a:spcPts val="0"/>
              </a:spcAft>
              <a:buSzPts val="1100"/>
              <a:buChar char="●"/>
            </a:pPr>
            <a:r>
              <a:rPr lang="en"/>
              <a:t>Eat locally - farmer’s markets and local places of business that support local ag</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6f3fe30095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6f3fe30095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to students</a:t>
            </a:r>
            <a:endParaRPr/>
          </a:p>
          <a:p>
            <a:pPr indent="0" lvl="0" marL="0" rtl="0" algn="l">
              <a:spcBef>
                <a:spcPts val="0"/>
              </a:spcBef>
              <a:spcAft>
                <a:spcPts val="0"/>
              </a:spcAft>
              <a:buNone/>
            </a:pPr>
            <a:r>
              <a:rPr lang="en"/>
              <a:t>Additional redlands.edu/trees demo at end, time permitting: map, resources, activities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13d9e390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13d9e390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f3fe3009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f3fe3009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Origins: 1969 Santa Barbara oil spill - 3 M gallons reaching Channel Islands, adding to other significant conservation issues at the time - loss of wilderness, wildlife extinctions, proliferation of freeways, unchecked toxic waste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Target participants: Students; Earth Day was deliberately scheduled to occur prior to typical University finals - hoping students would participate on a large scale.  Ultimately, 10% of US population (20 M in 1970) celebrated via protesting a range of alarming trends impacting environmental and public health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Results - ground-breaking legislation, designed to address major conservation needs - Endangered Species Act (1973), Clean Water Act (1972), Clean Air Act (1970)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6f3fe30095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f3fe30095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8140403e8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8140403e8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a:t>
            </a:r>
            <a:r>
              <a:rPr lang="en"/>
              <a:t>significant environmental concerns remain 50 years after the first Earth Day (solicit student input prior to populating pictures): global warming (temps increasing), climate change (temps increasing plus associated impacts - melting glaciers, escalating fire season, extreme drought); mass extinction event; water pollution; single-use plastic impacts; deforestation - could go on and 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Why: </a:t>
            </a:r>
            <a:r>
              <a:rPr lang="en"/>
              <a:t>power of youth; Harvard’s Institute of politics shows the following support for environmental action:</a:t>
            </a:r>
            <a:endParaRPr/>
          </a:p>
          <a:p>
            <a:pPr indent="-320675" lvl="0" marL="457200" rtl="0" algn="l">
              <a:spcBef>
                <a:spcPts val="0"/>
              </a:spcBef>
              <a:spcAft>
                <a:spcPts val="0"/>
              </a:spcAft>
              <a:buClr>
                <a:srgbClr val="242424"/>
              </a:buClr>
              <a:buSzPts val="1450"/>
              <a:buAutoNum type="arabicPeriod"/>
            </a:pPr>
            <a:r>
              <a:rPr lang="en" sz="1450">
                <a:solidFill>
                  <a:srgbClr val="242424"/>
                </a:solidFill>
              </a:rPr>
              <a:t>80 percent support from 18-39 year olds</a:t>
            </a:r>
            <a:endParaRPr sz="1450">
              <a:solidFill>
                <a:srgbClr val="242424"/>
              </a:solidFill>
            </a:endParaRPr>
          </a:p>
          <a:p>
            <a:pPr indent="-320675" lvl="0" marL="457200" rtl="0" algn="l">
              <a:spcBef>
                <a:spcPts val="0"/>
              </a:spcBef>
              <a:spcAft>
                <a:spcPts val="0"/>
              </a:spcAft>
              <a:buClr>
                <a:srgbClr val="242424"/>
              </a:buClr>
              <a:buSzPts val="1450"/>
              <a:buAutoNum type="arabicPeriod"/>
            </a:pPr>
            <a:r>
              <a:rPr lang="en" sz="1450">
                <a:solidFill>
                  <a:srgbClr val="242424"/>
                </a:solidFill>
              </a:rPr>
              <a:t>71 percent from 40-64 year olds</a:t>
            </a:r>
            <a:endParaRPr sz="1450">
              <a:solidFill>
                <a:srgbClr val="242424"/>
              </a:solidFill>
            </a:endParaRPr>
          </a:p>
          <a:p>
            <a:pPr indent="-320675" lvl="0" marL="457200" rtl="0" algn="l">
              <a:spcBef>
                <a:spcPts val="0"/>
              </a:spcBef>
              <a:spcAft>
                <a:spcPts val="0"/>
              </a:spcAft>
              <a:buClr>
                <a:srgbClr val="242424"/>
              </a:buClr>
              <a:buSzPts val="1450"/>
              <a:buAutoNum type="arabicPeriod"/>
            </a:pPr>
            <a:r>
              <a:rPr lang="en" sz="1450">
                <a:solidFill>
                  <a:srgbClr val="242424"/>
                </a:solidFill>
              </a:rPr>
              <a:t>55 percent from those 65 and older</a:t>
            </a:r>
            <a:endParaRPr sz="1450">
              <a:solidFill>
                <a:srgbClr val="242424"/>
              </a:solidFill>
            </a:endParaRPr>
          </a:p>
          <a:p>
            <a:pPr indent="0" lvl="0" marL="0" rtl="0" algn="l">
              <a:spcBef>
                <a:spcPts val="0"/>
              </a:spcBef>
              <a:spcAft>
                <a:spcPts val="0"/>
              </a:spcAft>
              <a:buNone/>
            </a:pPr>
            <a:r>
              <a:t/>
            </a:r>
            <a:endParaRPr sz="1450">
              <a:solidFill>
                <a:srgbClr val="242424"/>
              </a:solidFill>
            </a:endParaRPr>
          </a:p>
          <a:p>
            <a:pPr indent="0" lvl="0" marL="0" rtl="0" algn="l">
              <a:spcBef>
                <a:spcPts val="0"/>
              </a:spcBef>
              <a:spcAft>
                <a:spcPts val="0"/>
              </a:spcAft>
              <a:buNone/>
            </a:pPr>
            <a:r>
              <a:rPr lang="en" sz="1450">
                <a:solidFill>
                  <a:srgbClr val="242424"/>
                </a:solidFill>
              </a:rPr>
              <a:t>25% gap in belief in action as people age - power to effect meaningful change remains with our youngest demographic</a:t>
            </a:r>
            <a:endParaRPr sz="1450">
              <a:solidFill>
                <a:srgbClr val="242424"/>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13d9e39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13d9e39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8140403e8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140403e8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Greenhouse Effect</a:t>
            </a:r>
            <a:r>
              <a:rPr b="1" lang="en"/>
              <a:t>: </a:t>
            </a:r>
            <a:r>
              <a:rPr lang="en"/>
              <a:t>warming due to gases in the earth’s atmosphere allowing light to escape while retaining heat -like a greenhouse;  essential for life, given that the earth without the greenhouse effect would be zero degrees F, unlivable for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thousands of years, GHG emitted have been balanced by GHG absorbed, making the earth livable within a consistent temperature range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last 150 years, average global temps have risen faster than any other measured period of time in recorded history; connected to increased GHG from human activities, resulting in higher average temperatures which in turn cause impacts including glacial retreat, increasingly catastrophic fire with kill rates of 95%+; extreme flooding events; volatility in species interactions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8140403e8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140403e8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Addressing climate change: </a:t>
            </a:r>
            <a:r>
              <a:rPr lang="en"/>
              <a:t>To adequately address climate change, the most important change to be made is reducing release of GHG Into the atmosphere - without question. Human activities/behavior that are increasing presence of GHG in the atmosphere must change, via (1) changing large-scale land management from techniques that release carbon (tilling) to those that sequester carbon (no-till and cover crops) and (2) reducing fossil fuel combustion by using green sources for energy and transportation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Strategy 2: Take action by creating carbon sinks!</a:t>
            </a:r>
            <a:endParaRPr b="1"/>
          </a:p>
          <a:p>
            <a:pPr indent="-298450" lvl="0" marL="457200" rtl="0" algn="l">
              <a:spcBef>
                <a:spcPts val="0"/>
              </a:spcBef>
              <a:spcAft>
                <a:spcPts val="0"/>
              </a:spcAft>
              <a:buSzPts val="1100"/>
              <a:buAutoNum type="arabicPeriod"/>
            </a:pPr>
            <a:r>
              <a:rPr lang="en"/>
              <a:t>In Africa, 20 countries are partnering in developing the Great Green Wall, 8000km of trees across the continent and will impact 15 of 17 components of sustainability including restoring 100 hectares of degraded land; sequestering 250 tonnes of carbon, and creating 10 million jobs in rural areas</a:t>
            </a:r>
            <a:endParaRPr/>
          </a:p>
          <a:p>
            <a:pPr indent="-298450" lvl="0" marL="457200" rtl="0" algn="l">
              <a:spcBef>
                <a:spcPts val="0"/>
              </a:spcBef>
              <a:spcAft>
                <a:spcPts val="0"/>
              </a:spcAft>
              <a:buSzPts val="1100"/>
              <a:buAutoNum type="arabicPeriod"/>
            </a:pPr>
            <a:r>
              <a:rPr lang="en"/>
              <a:t>Why do this?  Trees are carbon sinks, meaning they uptake GHG CO2 during photosynthesis as they grow, then retain it in their leaves, trunks, branches, and roots.  On a large scale, the planet has 3.5M square miles (about the size of the US) of areas identified as suitable for replanting with approximately 1 trillion trees which would reduce current GHG levels by 25%, reducing them to where they were 60 years ago!  While one tree doesn’t represent a hugely significant carbon sink, urban and rural forests absolutely impact GHG levels in the fight against climate change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6f3fe3009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6f3fe3009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gif"/><Relationship Id="rId9"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8.jpg"/><Relationship Id="rId7" Type="http://schemas.openxmlformats.org/officeDocument/2006/relationships/image" Target="../media/image2.png"/><Relationship Id="rId8" Type="http://schemas.openxmlformats.org/officeDocument/2006/relationships/image" Target="../media/image4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7.jpg"/><Relationship Id="rId4" Type="http://schemas.openxmlformats.org/officeDocument/2006/relationships/image" Target="../media/image35.jpg"/><Relationship Id="rId5" Type="http://schemas.openxmlformats.org/officeDocument/2006/relationships/image" Target="../media/image39.jpg"/><Relationship Id="rId6" Type="http://schemas.openxmlformats.org/officeDocument/2006/relationships/image" Target="../media/image43.jpg"/><Relationship Id="rId7"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7.jpg"/><Relationship Id="rId4" Type="http://schemas.openxmlformats.org/officeDocument/2006/relationships/image" Target="../media/image36.jpg"/><Relationship Id="rId5" Type="http://schemas.openxmlformats.org/officeDocument/2006/relationships/image" Target="../media/image37.png"/><Relationship Id="rId6" Type="http://schemas.openxmlformats.org/officeDocument/2006/relationships/image" Target="../media/image45.png"/><Relationship Id="rId7" Type="http://schemas.openxmlformats.org/officeDocument/2006/relationships/image" Target="../media/image69.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6.jpg"/><Relationship Id="rId4" Type="http://schemas.openxmlformats.org/officeDocument/2006/relationships/image" Target="../media/image41.png"/><Relationship Id="rId5" Type="http://schemas.openxmlformats.org/officeDocument/2006/relationships/image" Target="../media/image46.png"/><Relationship Id="rId6" Type="http://schemas.openxmlformats.org/officeDocument/2006/relationships/image" Target="../media/image6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7.jpg"/><Relationship Id="rId4" Type="http://schemas.openxmlformats.org/officeDocument/2006/relationships/image" Target="../media/image49.png"/><Relationship Id="rId11" Type="http://schemas.openxmlformats.org/officeDocument/2006/relationships/image" Target="../media/image3.png"/><Relationship Id="rId10" Type="http://schemas.openxmlformats.org/officeDocument/2006/relationships/image" Target="../media/image1.gif"/><Relationship Id="rId12" Type="http://schemas.openxmlformats.org/officeDocument/2006/relationships/image" Target="../media/image51.jpg"/><Relationship Id="rId9" Type="http://schemas.openxmlformats.org/officeDocument/2006/relationships/image" Target="../media/image38.jpg"/><Relationship Id="rId5" Type="http://schemas.openxmlformats.org/officeDocument/2006/relationships/image" Target="../media/image48.png"/><Relationship Id="rId6" Type="http://schemas.openxmlformats.org/officeDocument/2006/relationships/image" Target="../media/image52.png"/><Relationship Id="rId7" Type="http://schemas.openxmlformats.org/officeDocument/2006/relationships/image" Target="../media/image44.jp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jpg"/><Relationship Id="rId4" Type="http://schemas.openxmlformats.org/officeDocument/2006/relationships/image" Target="../media/image44.jpg"/><Relationship Id="rId11" Type="http://schemas.openxmlformats.org/officeDocument/2006/relationships/image" Target="../media/image56.png"/><Relationship Id="rId10" Type="http://schemas.openxmlformats.org/officeDocument/2006/relationships/image" Target="../media/image50.png"/><Relationship Id="rId12" Type="http://schemas.openxmlformats.org/officeDocument/2006/relationships/image" Target="../media/image53.png"/><Relationship Id="rId9" Type="http://schemas.openxmlformats.org/officeDocument/2006/relationships/image" Target="../media/image51.jpg"/><Relationship Id="rId5" Type="http://schemas.openxmlformats.org/officeDocument/2006/relationships/image" Target="../media/image4.png"/><Relationship Id="rId6" Type="http://schemas.openxmlformats.org/officeDocument/2006/relationships/image" Target="../media/image38.jpg"/><Relationship Id="rId7" Type="http://schemas.openxmlformats.org/officeDocument/2006/relationships/image" Target="../media/image1.gif"/><Relationship Id="rId8"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7.jpg"/><Relationship Id="rId4" Type="http://schemas.openxmlformats.org/officeDocument/2006/relationships/image" Target="../media/image44.jpg"/><Relationship Id="rId10" Type="http://schemas.openxmlformats.org/officeDocument/2006/relationships/image" Target="../media/image54.png"/><Relationship Id="rId9" Type="http://schemas.openxmlformats.org/officeDocument/2006/relationships/image" Target="../media/image51.jpg"/><Relationship Id="rId5" Type="http://schemas.openxmlformats.org/officeDocument/2006/relationships/image" Target="../media/image4.png"/><Relationship Id="rId6" Type="http://schemas.openxmlformats.org/officeDocument/2006/relationships/image" Target="../media/image38.jpg"/><Relationship Id="rId7" Type="http://schemas.openxmlformats.org/officeDocument/2006/relationships/image" Target="../media/image1.gif"/><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43.jpg"/><Relationship Id="rId13" Type="http://schemas.openxmlformats.org/officeDocument/2006/relationships/image" Target="../media/image55.jpg"/><Relationship Id="rId12" Type="http://schemas.openxmlformats.org/officeDocument/2006/relationships/image" Target="../media/image39.jp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7.jpg"/><Relationship Id="rId4" Type="http://schemas.openxmlformats.org/officeDocument/2006/relationships/image" Target="../media/image44.jpg"/><Relationship Id="rId9" Type="http://schemas.openxmlformats.org/officeDocument/2006/relationships/image" Target="../media/image51.jpg"/><Relationship Id="rId5" Type="http://schemas.openxmlformats.org/officeDocument/2006/relationships/image" Target="../media/image4.png"/><Relationship Id="rId6" Type="http://schemas.openxmlformats.org/officeDocument/2006/relationships/image" Target="../media/image38.jpg"/><Relationship Id="rId7" Type="http://schemas.openxmlformats.org/officeDocument/2006/relationships/image" Target="../media/image1.gif"/><Relationship Id="rId8"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8.jpg"/><Relationship Id="rId4" Type="http://schemas.openxmlformats.org/officeDocument/2006/relationships/image" Target="../media/image58.jpg"/><Relationship Id="rId5" Type="http://schemas.openxmlformats.org/officeDocument/2006/relationships/image" Target="../media/image57.jpg"/><Relationship Id="rId6" Type="http://schemas.openxmlformats.org/officeDocument/2006/relationships/image" Target="../media/image61.jpg"/><Relationship Id="rId7"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3.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4.jpg"/><Relationship Id="rId5" Type="http://schemas.openxmlformats.org/officeDocument/2006/relationships/image" Target="../media/image5.png"/><Relationship Id="rId6" Type="http://schemas.openxmlformats.org/officeDocument/2006/relationships/image" Target="../media/image8.gif"/><Relationship Id="rId7"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9.png"/><Relationship Id="rId7" Type="http://schemas.openxmlformats.org/officeDocument/2006/relationships/image" Target="../media/image65.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4.jpg"/><Relationship Id="rId4" Type="http://schemas.openxmlformats.org/officeDocument/2006/relationships/hyperlink" Target="http://www.youtube.com/watch?v=tzQ-e5UL9NY" TargetMode="External"/><Relationship Id="rId5" Type="http://schemas.openxmlformats.org/officeDocument/2006/relationships/image" Target="../media/image24.jpg"/><Relationship Id="rId6"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26.png"/><Relationship Id="rId9" Type="http://schemas.openxmlformats.org/officeDocument/2006/relationships/image" Target="../media/image42.jpg"/><Relationship Id="rId5" Type="http://schemas.openxmlformats.org/officeDocument/2006/relationships/image" Target="../media/image33.gif"/><Relationship Id="rId6" Type="http://schemas.openxmlformats.org/officeDocument/2006/relationships/image" Target="../media/image30.jpg"/><Relationship Id="rId7" Type="http://schemas.openxmlformats.org/officeDocument/2006/relationships/image" Target="../media/image31.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98600" y="88075"/>
            <a:ext cx="1237550" cy="1243725"/>
          </a:xfrm>
          <a:prstGeom prst="rect">
            <a:avLst/>
          </a:prstGeom>
          <a:noFill/>
          <a:ln>
            <a:noFill/>
          </a:ln>
        </p:spPr>
      </p:pic>
      <p:pic>
        <p:nvPicPr>
          <p:cNvPr id="55" name="Google Shape;55;p13"/>
          <p:cNvPicPr preferRelativeResize="0"/>
          <p:nvPr/>
        </p:nvPicPr>
        <p:blipFill rotWithShape="1">
          <a:blip r:embed="rId5">
            <a:alphaModFix/>
          </a:blip>
          <a:srcRect b="36074" l="0" r="0" t="17220"/>
          <a:stretch/>
        </p:blipFill>
        <p:spPr>
          <a:xfrm>
            <a:off x="6931299" y="1807100"/>
            <a:ext cx="2058487" cy="961425"/>
          </a:xfrm>
          <a:prstGeom prst="rect">
            <a:avLst/>
          </a:prstGeom>
          <a:noFill/>
          <a:ln>
            <a:noFill/>
          </a:ln>
        </p:spPr>
      </p:pic>
      <p:pic>
        <p:nvPicPr>
          <p:cNvPr id="56" name="Google Shape;56;p13"/>
          <p:cNvPicPr preferRelativeResize="0"/>
          <p:nvPr/>
        </p:nvPicPr>
        <p:blipFill>
          <a:blip r:embed="rId6">
            <a:alphaModFix/>
          </a:blip>
          <a:stretch>
            <a:fillRect/>
          </a:stretch>
        </p:blipFill>
        <p:spPr>
          <a:xfrm>
            <a:off x="1651825" y="149738"/>
            <a:ext cx="1680599" cy="1120400"/>
          </a:xfrm>
          <a:prstGeom prst="rect">
            <a:avLst/>
          </a:prstGeom>
          <a:noFill/>
          <a:ln>
            <a:noFill/>
          </a:ln>
        </p:spPr>
      </p:pic>
      <p:sp>
        <p:nvSpPr>
          <p:cNvPr id="57" name="Google Shape;57;p13"/>
          <p:cNvSpPr txBox="1"/>
          <p:nvPr/>
        </p:nvSpPr>
        <p:spPr>
          <a:xfrm>
            <a:off x="87075" y="1592375"/>
            <a:ext cx="2937300" cy="176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38761D"/>
                </a:solidFill>
                <a:latin typeface="Comfortaa"/>
                <a:ea typeface="Comfortaa"/>
                <a:cs typeface="Comfortaa"/>
                <a:sym typeface="Comfortaa"/>
              </a:rPr>
              <a:t>Earth Day 2020: Trees, Please!</a:t>
            </a:r>
            <a:r>
              <a:rPr lang="en" sz="3600">
                <a:solidFill>
                  <a:srgbClr val="38761D"/>
                </a:solidFill>
                <a:latin typeface="Comfortaa"/>
                <a:ea typeface="Comfortaa"/>
                <a:cs typeface="Comfortaa"/>
                <a:sym typeface="Comfortaa"/>
              </a:rPr>
              <a:t> </a:t>
            </a:r>
            <a:endParaRPr sz="3600">
              <a:solidFill>
                <a:srgbClr val="38761D"/>
              </a:solidFill>
              <a:latin typeface="Comfortaa"/>
              <a:ea typeface="Comfortaa"/>
              <a:cs typeface="Comfortaa"/>
              <a:sym typeface="Comfortaa"/>
            </a:endParaRPr>
          </a:p>
        </p:txBody>
      </p:sp>
      <p:pic>
        <p:nvPicPr>
          <p:cNvPr id="58" name="Google Shape;58;p13"/>
          <p:cNvPicPr preferRelativeResize="0"/>
          <p:nvPr/>
        </p:nvPicPr>
        <p:blipFill rotWithShape="1">
          <a:blip r:embed="rId7">
            <a:alphaModFix/>
          </a:blip>
          <a:srcRect b="0" l="0" r="0" t="0"/>
          <a:stretch/>
        </p:blipFill>
        <p:spPr>
          <a:xfrm>
            <a:off x="8144925" y="4164875"/>
            <a:ext cx="906700" cy="846950"/>
          </a:xfrm>
          <a:prstGeom prst="rect">
            <a:avLst/>
          </a:prstGeom>
          <a:noFill/>
          <a:ln>
            <a:noFill/>
          </a:ln>
        </p:spPr>
      </p:pic>
      <p:pic>
        <p:nvPicPr>
          <p:cNvPr id="59" name="Google Shape;59;p13"/>
          <p:cNvPicPr preferRelativeResize="0"/>
          <p:nvPr/>
        </p:nvPicPr>
        <p:blipFill>
          <a:blip r:embed="rId8">
            <a:alphaModFix/>
          </a:blip>
          <a:stretch>
            <a:fillRect/>
          </a:stretch>
        </p:blipFill>
        <p:spPr>
          <a:xfrm>
            <a:off x="7114150" y="2882375"/>
            <a:ext cx="1937475" cy="961425"/>
          </a:xfrm>
          <a:prstGeom prst="rect">
            <a:avLst/>
          </a:prstGeom>
          <a:noFill/>
          <a:ln>
            <a:noFill/>
          </a:ln>
        </p:spPr>
      </p:pic>
      <p:pic>
        <p:nvPicPr>
          <p:cNvPr id="60" name="Google Shape;60;p13"/>
          <p:cNvPicPr preferRelativeResize="0"/>
          <p:nvPr/>
        </p:nvPicPr>
        <p:blipFill>
          <a:blip r:embed="rId9">
            <a:alphaModFix/>
          </a:blip>
          <a:stretch>
            <a:fillRect/>
          </a:stretch>
        </p:blipFill>
        <p:spPr>
          <a:xfrm>
            <a:off x="6931300" y="4087988"/>
            <a:ext cx="978675" cy="100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22"/>
          <p:cNvSpPr txBox="1"/>
          <p:nvPr/>
        </p:nvSpPr>
        <p:spPr>
          <a:xfrm>
            <a:off x="128250" y="45625"/>
            <a:ext cx="8887500" cy="5586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Each Redlands Unified student will receive one of the following:</a:t>
            </a:r>
            <a:endParaRPr b="1" sz="2000">
              <a:solidFill>
                <a:srgbClr val="FFFFFF"/>
              </a:solidFill>
              <a:latin typeface="Comfortaa"/>
              <a:ea typeface="Comfortaa"/>
              <a:cs typeface="Comfortaa"/>
              <a:sym typeface="Comfortaa"/>
            </a:endParaRPr>
          </a:p>
        </p:txBody>
      </p:sp>
      <p:pic>
        <p:nvPicPr>
          <p:cNvPr id="149" name="Google Shape;149;p22"/>
          <p:cNvPicPr preferRelativeResize="0"/>
          <p:nvPr/>
        </p:nvPicPr>
        <p:blipFill>
          <a:blip r:embed="rId4">
            <a:alphaModFix/>
          </a:blip>
          <a:stretch>
            <a:fillRect/>
          </a:stretch>
        </p:blipFill>
        <p:spPr>
          <a:xfrm>
            <a:off x="2561888" y="701275"/>
            <a:ext cx="1728524" cy="2594400"/>
          </a:xfrm>
          <a:prstGeom prst="rect">
            <a:avLst/>
          </a:prstGeom>
          <a:noFill/>
          <a:ln cap="flat" cmpd="sng" w="19050">
            <a:solidFill>
              <a:srgbClr val="0C343D"/>
            </a:solidFill>
            <a:prstDash val="solid"/>
            <a:round/>
            <a:headEnd len="sm" w="sm" type="none"/>
            <a:tailEnd len="sm" w="sm" type="none"/>
          </a:ln>
        </p:spPr>
      </p:pic>
      <p:pic>
        <p:nvPicPr>
          <p:cNvPr id="150" name="Google Shape;150;p22"/>
          <p:cNvPicPr preferRelativeResize="0"/>
          <p:nvPr/>
        </p:nvPicPr>
        <p:blipFill>
          <a:blip r:embed="rId5">
            <a:alphaModFix/>
          </a:blip>
          <a:stretch>
            <a:fillRect/>
          </a:stretch>
        </p:blipFill>
        <p:spPr>
          <a:xfrm>
            <a:off x="4528450" y="701274"/>
            <a:ext cx="1970899" cy="2627899"/>
          </a:xfrm>
          <a:prstGeom prst="rect">
            <a:avLst/>
          </a:prstGeom>
          <a:noFill/>
          <a:ln cap="flat" cmpd="sng" w="19050">
            <a:solidFill>
              <a:srgbClr val="0C343D"/>
            </a:solidFill>
            <a:prstDash val="solid"/>
            <a:round/>
            <a:headEnd len="sm" w="sm" type="none"/>
            <a:tailEnd len="sm" w="sm" type="none"/>
          </a:ln>
        </p:spPr>
      </p:pic>
      <p:pic>
        <p:nvPicPr>
          <p:cNvPr id="151" name="Google Shape;151;p22"/>
          <p:cNvPicPr preferRelativeResize="0"/>
          <p:nvPr/>
        </p:nvPicPr>
        <p:blipFill>
          <a:blip r:embed="rId6">
            <a:alphaModFix/>
          </a:blip>
          <a:stretch>
            <a:fillRect/>
          </a:stretch>
        </p:blipFill>
        <p:spPr>
          <a:xfrm>
            <a:off x="151675" y="701275"/>
            <a:ext cx="2293592" cy="1720200"/>
          </a:xfrm>
          <a:prstGeom prst="rect">
            <a:avLst/>
          </a:prstGeom>
          <a:noFill/>
          <a:ln cap="flat" cmpd="sng" w="19050">
            <a:solidFill>
              <a:srgbClr val="0C343D"/>
            </a:solidFill>
            <a:prstDash val="solid"/>
            <a:round/>
            <a:headEnd len="sm" w="sm" type="none"/>
            <a:tailEnd len="sm" w="sm" type="none"/>
          </a:ln>
        </p:spPr>
      </p:pic>
      <p:pic>
        <p:nvPicPr>
          <p:cNvPr id="152" name="Google Shape;152;p22"/>
          <p:cNvPicPr preferRelativeResize="0"/>
          <p:nvPr/>
        </p:nvPicPr>
        <p:blipFill>
          <a:blip r:embed="rId7">
            <a:alphaModFix/>
          </a:blip>
          <a:stretch>
            <a:fillRect/>
          </a:stretch>
        </p:blipFill>
        <p:spPr>
          <a:xfrm>
            <a:off x="6620400" y="727463"/>
            <a:ext cx="2418796" cy="1814097"/>
          </a:xfrm>
          <a:prstGeom prst="rect">
            <a:avLst/>
          </a:prstGeom>
          <a:noFill/>
          <a:ln cap="flat" cmpd="sng" w="19050">
            <a:solidFill>
              <a:srgbClr val="0C343D"/>
            </a:solidFill>
            <a:prstDash val="solid"/>
            <a:round/>
            <a:headEnd len="sm" w="sm" type="none"/>
            <a:tailEnd len="sm" w="sm" type="none"/>
          </a:ln>
        </p:spPr>
      </p:pic>
      <p:sp>
        <p:nvSpPr>
          <p:cNvPr id="153" name="Google Shape;153;p22"/>
          <p:cNvSpPr txBox="1"/>
          <p:nvPr/>
        </p:nvSpPr>
        <p:spPr>
          <a:xfrm>
            <a:off x="91100" y="2465550"/>
            <a:ext cx="2293500" cy="22422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Stone Pine/</a:t>
            </a:r>
            <a:endParaRPr b="1">
              <a:latin typeface="Comfortaa"/>
              <a:ea typeface="Comfortaa"/>
              <a:cs typeface="Comfortaa"/>
              <a:sym typeface="Comfortaa"/>
            </a:endParaRPr>
          </a:p>
          <a:p>
            <a:pPr indent="0" lvl="0" marL="0" rtl="0" algn="ctr">
              <a:spcBef>
                <a:spcPts val="0"/>
              </a:spcBef>
              <a:spcAft>
                <a:spcPts val="0"/>
              </a:spcAft>
              <a:buNone/>
            </a:pPr>
            <a:r>
              <a:rPr b="1" i="1" lang="en">
                <a:latin typeface="Comfortaa"/>
                <a:ea typeface="Comfortaa"/>
                <a:cs typeface="Comfortaa"/>
                <a:sym typeface="Comfortaa"/>
              </a:rPr>
              <a:t>Pinus pinea</a:t>
            </a:r>
            <a:endParaRPr b="1" i="1">
              <a:latin typeface="Comfortaa"/>
              <a:ea typeface="Comfortaa"/>
              <a:cs typeface="Comfortaa"/>
              <a:sym typeface="Comfortaa"/>
            </a:endParaRPr>
          </a:p>
          <a:p>
            <a:pPr indent="0" lvl="0" marL="0" rtl="0" algn="ctr">
              <a:spcBef>
                <a:spcPts val="0"/>
              </a:spcBef>
              <a:spcAft>
                <a:spcPts val="0"/>
              </a:spcAft>
              <a:buNone/>
            </a:pPr>
            <a:r>
              <a:t/>
            </a:r>
            <a:endParaRPr b="1">
              <a:latin typeface="Comfortaa"/>
              <a:ea typeface="Comfortaa"/>
              <a:cs typeface="Comfortaa"/>
              <a:sym typeface="Comfortaa"/>
            </a:endParaRPr>
          </a:p>
          <a:p>
            <a:pPr indent="0" lvl="0" marL="0" rtl="0" algn="ctr">
              <a:spcBef>
                <a:spcPts val="0"/>
              </a:spcBef>
              <a:spcAft>
                <a:spcPts val="0"/>
              </a:spcAft>
              <a:buNone/>
            </a:pPr>
            <a:r>
              <a:rPr lang="en">
                <a:latin typeface="Comfortaa"/>
                <a:ea typeface="Comfortaa"/>
                <a:cs typeface="Comfortaa"/>
                <a:sym typeface="Comfortaa"/>
              </a:rPr>
              <a:t>Full-sun tree growing to 40’ - 80’ high and 40’ wide over its 50-150 year lifespan; called the umbrella tree for its height relative to canopy shape</a:t>
            </a:r>
            <a:endParaRPr>
              <a:latin typeface="Comfortaa"/>
              <a:ea typeface="Comfortaa"/>
              <a:cs typeface="Comfortaa"/>
              <a:sym typeface="Comfortaa"/>
            </a:endParaRPr>
          </a:p>
        </p:txBody>
      </p:sp>
      <p:sp>
        <p:nvSpPr>
          <p:cNvPr id="154" name="Google Shape;154;p22"/>
          <p:cNvSpPr txBox="1"/>
          <p:nvPr/>
        </p:nvSpPr>
        <p:spPr>
          <a:xfrm>
            <a:off x="2561850" y="2376200"/>
            <a:ext cx="1728600" cy="26655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Chitalpa/ </a:t>
            </a:r>
            <a:r>
              <a:rPr b="1" i="1" lang="en">
                <a:latin typeface="Comfortaa"/>
                <a:ea typeface="Comfortaa"/>
                <a:cs typeface="Comfortaa"/>
                <a:sym typeface="Comfortaa"/>
              </a:rPr>
              <a:t>Chitalpa tashkentensis</a:t>
            </a:r>
            <a:endParaRPr b="1" i="1">
              <a:latin typeface="Comfortaa"/>
              <a:ea typeface="Comfortaa"/>
              <a:cs typeface="Comfortaa"/>
              <a:sym typeface="Comfortaa"/>
            </a:endParaRPr>
          </a:p>
          <a:p>
            <a:pPr indent="0" lvl="0" marL="0" rtl="0" algn="ctr">
              <a:spcBef>
                <a:spcPts val="0"/>
              </a:spcBef>
              <a:spcAft>
                <a:spcPts val="0"/>
              </a:spcAft>
              <a:buNone/>
            </a:pPr>
            <a:r>
              <a:t/>
            </a:r>
            <a:endParaRPr b="1">
              <a:latin typeface="Comfortaa"/>
              <a:ea typeface="Comfortaa"/>
              <a:cs typeface="Comfortaa"/>
              <a:sym typeface="Comfortaa"/>
            </a:endParaRPr>
          </a:p>
          <a:p>
            <a:pPr indent="0" lvl="0" marL="0" rtl="0" algn="ctr">
              <a:spcBef>
                <a:spcPts val="0"/>
              </a:spcBef>
              <a:spcAft>
                <a:spcPts val="0"/>
              </a:spcAft>
              <a:buNone/>
            </a:pPr>
            <a:r>
              <a:rPr lang="en">
                <a:latin typeface="Comfortaa"/>
                <a:ea typeface="Comfortaa"/>
                <a:cs typeface="Comfortaa"/>
                <a:sym typeface="Comfortaa"/>
              </a:rPr>
              <a:t>25’ - 35’ max height over its 40 - 150 year lifespan; supports pollinators including hummingbirds </a:t>
            </a:r>
            <a:r>
              <a:rPr b="1" lang="en">
                <a:latin typeface="Comfortaa"/>
                <a:ea typeface="Comfortaa"/>
                <a:cs typeface="Comfortaa"/>
                <a:sym typeface="Comfortaa"/>
              </a:rPr>
              <a:t> </a:t>
            </a:r>
            <a:endParaRPr b="1">
              <a:latin typeface="Comfortaa"/>
              <a:ea typeface="Comfortaa"/>
              <a:cs typeface="Comfortaa"/>
              <a:sym typeface="Comfortaa"/>
            </a:endParaRPr>
          </a:p>
          <a:p>
            <a:pPr indent="0" lvl="0" marL="0" rtl="0" algn="ctr">
              <a:spcBef>
                <a:spcPts val="0"/>
              </a:spcBef>
              <a:spcAft>
                <a:spcPts val="0"/>
              </a:spcAft>
              <a:buNone/>
            </a:pPr>
            <a:r>
              <a:t/>
            </a:r>
            <a:endParaRPr sz="1450">
              <a:solidFill>
                <a:srgbClr val="B3B3B3"/>
              </a:solidFill>
              <a:highlight>
                <a:srgbClr val="FFFFFF"/>
              </a:highlight>
            </a:endParaRPr>
          </a:p>
          <a:p>
            <a:pPr indent="0" lvl="0" marL="0" rtl="0" algn="ctr">
              <a:spcBef>
                <a:spcPts val="0"/>
              </a:spcBef>
              <a:spcAft>
                <a:spcPts val="0"/>
              </a:spcAft>
              <a:buNone/>
            </a:pPr>
            <a:r>
              <a:t/>
            </a:r>
            <a:endParaRPr sz="1450">
              <a:solidFill>
                <a:srgbClr val="B3B3B3"/>
              </a:solidFill>
              <a:highlight>
                <a:srgbClr val="FFFFFF"/>
              </a:highlight>
            </a:endParaRPr>
          </a:p>
        </p:txBody>
      </p:sp>
      <p:sp>
        <p:nvSpPr>
          <p:cNvPr id="155" name="Google Shape;155;p22"/>
          <p:cNvSpPr txBox="1"/>
          <p:nvPr/>
        </p:nvSpPr>
        <p:spPr>
          <a:xfrm>
            <a:off x="4528400" y="2376150"/>
            <a:ext cx="1971000" cy="25944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Eucalyptus/ </a:t>
            </a:r>
            <a:r>
              <a:rPr b="1" i="1" lang="en">
                <a:latin typeface="Comfortaa"/>
                <a:ea typeface="Comfortaa"/>
                <a:cs typeface="Comfortaa"/>
                <a:sym typeface="Comfortaa"/>
              </a:rPr>
              <a:t>Eucalyptus spp.</a:t>
            </a:r>
            <a:endParaRPr b="1">
              <a:latin typeface="Comfortaa"/>
              <a:ea typeface="Comfortaa"/>
              <a:cs typeface="Comfortaa"/>
              <a:sym typeface="Comfortaa"/>
            </a:endParaRPr>
          </a:p>
          <a:p>
            <a:pPr indent="0" lvl="0" marL="0" rtl="0" algn="ctr">
              <a:spcBef>
                <a:spcPts val="0"/>
              </a:spcBef>
              <a:spcAft>
                <a:spcPts val="0"/>
              </a:spcAft>
              <a:buNone/>
            </a:pPr>
            <a:r>
              <a:t/>
            </a:r>
            <a:endParaRPr b="1">
              <a:latin typeface="Comfortaa"/>
              <a:ea typeface="Comfortaa"/>
              <a:cs typeface="Comfortaa"/>
              <a:sym typeface="Comfortaa"/>
            </a:endParaRPr>
          </a:p>
          <a:p>
            <a:pPr indent="0" lvl="0" marL="0" rtl="0" algn="ctr">
              <a:spcBef>
                <a:spcPts val="0"/>
              </a:spcBef>
              <a:spcAft>
                <a:spcPts val="0"/>
              </a:spcAft>
              <a:buNone/>
            </a:pPr>
            <a:r>
              <a:rPr lang="en">
                <a:latin typeface="Comfortaa"/>
                <a:ea typeface="Comfortaa"/>
                <a:cs typeface="Comfortaa"/>
                <a:sym typeface="Comfortaa"/>
              </a:rPr>
              <a:t>IE SoCal-friendly; over 900 unique species native to Australia, New Guinea, and Indonesia; dried leaves/tree oil used in a variety of </a:t>
            </a:r>
            <a:r>
              <a:rPr lang="en">
                <a:latin typeface="Comfortaa"/>
                <a:ea typeface="Comfortaa"/>
                <a:cs typeface="Comfortaa"/>
                <a:sym typeface="Comfortaa"/>
              </a:rPr>
              <a:t>medicines</a:t>
            </a:r>
            <a:endParaRPr>
              <a:latin typeface="Comfortaa"/>
              <a:ea typeface="Comfortaa"/>
              <a:cs typeface="Comfortaa"/>
              <a:sym typeface="Comfortaa"/>
            </a:endParaRPr>
          </a:p>
        </p:txBody>
      </p:sp>
      <p:sp>
        <p:nvSpPr>
          <p:cNvPr id="156" name="Google Shape;156;p22"/>
          <p:cNvSpPr txBox="1"/>
          <p:nvPr/>
        </p:nvSpPr>
        <p:spPr>
          <a:xfrm>
            <a:off x="6620350" y="2376200"/>
            <a:ext cx="2418900" cy="26280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Coast Live Oak/</a:t>
            </a:r>
            <a:r>
              <a:rPr b="1" i="1" lang="en">
                <a:latin typeface="Comfortaa"/>
                <a:ea typeface="Comfortaa"/>
                <a:cs typeface="Comfortaa"/>
                <a:sym typeface="Comfortaa"/>
              </a:rPr>
              <a:t>Quercus agrifolia</a:t>
            </a:r>
            <a:endParaRPr b="1" i="1">
              <a:latin typeface="Comfortaa"/>
              <a:ea typeface="Comfortaa"/>
              <a:cs typeface="Comfortaa"/>
              <a:sym typeface="Comfortaa"/>
            </a:endParaRPr>
          </a:p>
          <a:p>
            <a:pPr indent="0" lvl="0" marL="0" rtl="0" algn="ctr">
              <a:spcBef>
                <a:spcPts val="0"/>
              </a:spcBef>
              <a:spcAft>
                <a:spcPts val="0"/>
              </a:spcAft>
              <a:buNone/>
            </a:pPr>
            <a:r>
              <a:t/>
            </a:r>
            <a:endParaRPr b="1" sz="1200">
              <a:latin typeface="Comfortaa"/>
              <a:ea typeface="Comfortaa"/>
              <a:cs typeface="Comfortaa"/>
              <a:sym typeface="Comfortaa"/>
            </a:endParaRPr>
          </a:p>
          <a:p>
            <a:pPr indent="0" lvl="0" marL="0" rtl="0" algn="ctr">
              <a:spcBef>
                <a:spcPts val="0"/>
              </a:spcBef>
              <a:spcAft>
                <a:spcPts val="0"/>
              </a:spcAft>
              <a:buNone/>
            </a:pPr>
            <a:r>
              <a:rPr lang="en">
                <a:latin typeface="Comfortaa"/>
                <a:ea typeface="Comfortaa"/>
                <a:cs typeface="Comfortaa"/>
                <a:sym typeface="Comfortaa"/>
              </a:rPr>
              <a:t>California native serving as a core food source for over 12 southern California Native American tribes!  Coast live oaks reach up to 75’ high with root systems as deep as 40’ below ground.</a:t>
            </a:r>
            <a:endParaRPr>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3"/>
          <p:cNvSpPr txBox="1"/>
          <p:nvPr/>
        </p:nvSpPr>
        <p:spPr>
          <a:xfrm>
            <a:off x="86350" y="60700"/>
            <a:ext cx="3259800" cy="986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Do we really need more trees?</a:t>
            </a:r>
            <a:endParaRPr b="1" sz="2000">
              <a:solidFill>
                <a:srgbClr val="FFFFFF"/>
              </a:solidFill>
              <a:latin typeface="Comfortaa"/>
              <a:ea typeface="Comfortaa"/>
              <a:cs typeface="Comfortaa"/>
              <a:sym typeface="Comfortaa"/>
            </a:endParaRPr>
          </a:p>
        </p:txBody>
      </p:sp>
      <p:pic>
        <p:nvPicPr>
          <p:cNvPr id="162" name="Google Shape;162;p23"/>
          <p:cNvPicPr preferRelativeResize="0"/>
          <p:nvPr/>
        </p:nvPicPr>
        <p:blipFill rotWithShape="1">
          <a:blip r:embed="rId4">
            <a:alphaModFix/>
          </a:blip>
          <a:srcRect b="19829" l="0" r="0" t="23121"/>
          <a:stretch/>
        </p:blipFill>
        <p:spPr>
          <a:xfrm>
            <a:off x="86362" y="4342500"/>
            <a:ext cx="1357638" cy="632400"/>
          </a:xfrm>
          <a:prstGeom prst="rect">
            <a:avLst/>
          </a:prstGeom>
          <a:noFill/>
          <a:ln>
            <a:noFill/>
          </a:ln>
        </p:spPr>
      </p:pic>
      <p:sp>
        <p:nvSpPr>
          <p:cNvPr id="163" name="Google Shape;163;p23"/>
          <p:cNvSpPr txBox="1"/>
          <p:nvPr/>
        </p:nvSpPr>
        <p:spPr>
          <a:xfrm>
            <a:off x="1509675" y="4342500"/>
            <a:ext cx="7487700" cy="632400"/>
          </a:xfrm>
          <a:prstGeom prst="rect">
            <a:avLst/>
          </a:prstGeom>
          <a:solidFill>
            <a:srgbClr val="D9EAD3"/>
          </a:solidFill>
          <a:ln cap="flat" cmpd="sng" w="9525">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242424"/>
                </a:solidFill>
                <a:latin typeface="Comfortaa"/>
                <a:ea typeface="Comfortaa"/>
                <a:cs typeface="Comfortaa"/>
                <a:sym typeface="Comfortaa"/>
              </a:rPr>
              <a:t>HS-LS4-6. </a:t>
            </a:r>
            <a:r>
              <a:rPr b="1" lang="en" sz="1000">
                <a:solidFill>
                  <a:srgbClr val="242424"/>
                </a:solidFill>
                <a:latin typeface="Comfortaa"/>
                <a:ea typeface="Comfortaa"/>
                <a:cs typeface="Comfortaa"/>
                <a:sym typeface="Comfortaa"/>
              </a:rPr>
              <a:t>LS4.C: Changes in the physical environment, whether naturally occurring or human induced, have thus contributed to the expansion of some species, the emergence of new distinct species as populations diverge under different conditions, and the decline–and sometimes the extinction–of some species. </a:t>
            </a:r>
            <a:endParaRPr b="1" sz="1000">
              <a:solidFill>
                <a:srgbClr val="242424"/>
              </a:solidFill>
              <a:latin typeface="Comfortaa"/>
              <a:ea typeface="Comfortaa"/>
              <a:cs typeface="Comfortaa"/>
              <a:sym typeface="Comfortaa"/>
            </a:endParaRPr>
          </a:p>
        </p:txBody>
      </p:sp>
      <p:pic>
        <p:nvPicPr>
          <p:cNvPr id="164" name="Google Shape;164;p23"/>
          <p:cNvPicPr preferRelativeResize="0"/>
          <p:nvPr/>
        </p:nvPicPr>
        <p:blipFill>
          <a:blip r:embed="rId5">
            <a:alphaModFix/>
          </a:blip>
          <a:stretch>
            <a:fillRect/>
          </a:stretch>
        </p:blipFill>
        <p:spPr>
          <a:xfrm>
            <a:off x="114650" y="1201662"/>
            <a:ext cx="3259875" cy="2565875"/>
          </a:xfrm>
          <a:prstGeom prst="rect">
            <a:avLst/>
          </a:prstGeom>
          <a:noFill/>
          <a:ln>
            <a:noFill/>
          </a:ln>
        </p:spPr>
      </p:pic>
      <p:sp>
        <p:nvSpPr>
          <p:cNvPr id="165" name="Google Shape;165;p23"/>
          <p:cNvSpPr txBox="1"/>
          <p:nvPr/>
        </p:nvSpPr>
        <p:spPr>
          <a:xfrm>
            <a:off x="193150" y="3801825"/>
            <a:ext cx="3046200" cy="3642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fortaa"/>
                <a:ea typeface="Comfortaa"/>
                <a:cs typeface="Comfortaa"/>
                <a:sym typeface="Comfortaa"/>
              </a:rPr>
              <a:t>Development-related tree loss</a:t>
            </a:r>
            <a:endParaRPr b="1">
              <a:solidFill>
                <a:srgbClr val="FFFFFF"/>
              </a:solidFill>
              <a:latin typeface="Comfortaa"/>
              <a:ea typeface="Comfortaa"/>
              <a:cs typeface="Comfortaa"/>
              <a:sym typeface="Comfortaa"/>
            </a:endParaRPr>
          </a:p>
        </p:txBody>
      </p:sp>
      <p:pic>
        <p:nvPicPr>
          <p:cNvPr id="166" name="Google Shape;166;p23"/>
          <p:cNvPicPr preferRelativeResize="0"/>
          <p:nvPr/>
        </p:nvPicPr>
        <p:blipFill>
          <a:blip r:embed="rId6">
            <a:alphaModFix/>
          </a:blip>
          <a:stretch>
            <a:fillRect/>
          </a:stretch>
        </p:blipFill>
        <p:spPr>
          <a:xfrm>
            <a:off x="5304175" y="152400"/>
            <a:ext cx="3784247" cy="2419351"/>
          </a:xfrm>
          <a:prstGeom prst="rect">
            <a:avLst/>
          </a:prstGeom>
          <a:noFill/>
          <a:ln>
            <a:noFill/>
          </a:ln>
        </p:spPr>
      </p:pic>
      <p:pic>
        <p:nvPicPr>
          <p:cNvPr id="167" name="Google Shape;167;p23"/>
          <p:cNvPicPr preferRelativeResize="0"/>
          <p:nvPr/>
        </p:nvPicPr>
        <p:blipFill>
          <a:blip r:embed="rId7">
            <a:alphaModFix/>
          </a:blip>
          <a:stretch>
            <a:fillRect/>
          </a:stretch>
        </p:blipFill>
        <p:spPr>
          <a:xfrm>
            <a:off x="3597247" y="152400"/>
            <a:ext cx="2858248" cy="3810997"/>
          </a:xfrm>
          <a:prstGeom prst="rect">
            <a:avLst/>
          </a:prstGeom>
          <a:noFill/>
          <a:ln>
            <a:noFill/>
          </a:ln>
        </p:spPr>
      </p:pic>
      <p:sp>
        <p:nvSpPr>
          <p:cNvPr id="168" name="Google Shape;168;p23"/>
          <p:cNvSpPr txBox="1"/>
          <p:nvPr/>
        </p:nvSpPr>
        <p:spPr>
          <a:xfrm>
            <a:off x="3861175" y="3035300"/>
            <a:ext cx="2391000" cy="12510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fortaa"/>
                <a:ea typeface="Comfortaa"/>
                <a:cs typeface="Comfortaa"/>
                <a:sym typeface="Comfortaa"/>
              </a:rPr>
              <a:t>Tree death from invasive pests: Gold Spotted Oak Borer (GSOB) and Invasive Shot Hole Borer (ISHB)</a:t>
            </a:r>
            <a:endParaRPr b="1">
              <a:solidFill>
                <a:srgbClr val="FFFFFF"/>
              </a:solidFill>
              <a:latin typeface="Comfortaa"/>
              <a:ea typeface="Comfortaa"/>
              <a:cs typeface="Comfortaa"/>
              <a:sym typeface="Comfortaa"/>
            </a:endParaRPr>
          </a:p>
        </p:txBody>
      </p:sp>
      <p:pic>
        <p:nvPicPr>
          <p:cNvPr id="169" name="Google Shape;169;p23"/>
          <p:cNvPicPr preferRelativeResize="0"/>
          <p:nvPr/>
        </p:nvPicPr>
        <p:blipFill>
          <a:blip r:embed="rId8">
            <a:alphaModFix/>
          </a:blip>
          <a:stretch>
            <a:fillRect/>
          </a:stretch>
        </p:blipFill>
        <p:spPr>
          <a:xfrm>
            <a:off x="6767125" y="152400"/>
            <a:ext cx="2262501" cy="3450400"/>
          </a:xfrm>
          <a:prstGeom prst="rect">
            <a:avLst/>
          </a:prstGeom>
          <a:noFill/>
          <a:ln>
            <a:noFill/>
          </a:ln>
        </p:spPr>
      </p:pic>
      <p:sp>
        <p:nvSpPr>
          <p:cNvPr id="170" name="Google Shape;170;p23"/>
          <p:cNvSpPr txBox="1"/>
          <p:nvPr/>
        </p:nvSpPr>
        <p:spPr>
          <a:xfrm>
            <a:off x="6706525" y="3436575"/>
            <a:ext cx="2391000" cy="4857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fortaa"/>
                <a:ea typeface="Comfortaa"/>
                <a:cs typeface="Comfortaa"/>
                <a:sym typeface="Comfortaa"/>
              </a:rPr>
              <a:t>Drought stress</a:t>
            </a:r>
            <a:endParaRPr b="1">
              <a:solidFill>
                <a:srgbClr val="FFFFFF"/>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24"/>
          <p:cNvSpPr txBox="1"/>
          <p:nvPr/>
        </p:nvSpPr>
        <p:spPr>
          <a:xfrm>
            <a:off x="138875" y="67625"/>
            <a:ext cx="2711100" cy="8877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Planting Trees: How do they grow?</a:t>
            </a:r>
            <a:endParaRPr b="1" sz="2000">
              <a:solidFill>
                <a:srgbClr val="FFFFFF"/>
              </a:solidFill>
              <a:latin typeface="Comfortaa"/>
              <a:ea typeface="Comfortaa"/>
              <a:cs typeface="Comfortaa"/>
              <a:sym typeface="Comfortaa"/>
            </a:endParaRPr>
          </a:p>
        </p:txBody>
      </p:sp>
      <p:sp>
        <p:nvSpPr>
          <p:cNvPr id="176" name="Google Shape;176;p24"/>
          <p:cNvSpPr txBox="1"/>
          <p:nvPr/>
        </p:nvSpPr>
        <p:spPr>
          <a:xfrm>
            <a:off x="4482650" y="209150"/>
            <a:ext cx="4552200" cy="18000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Comfortaa"/>
                <a:ea typeface="Comfortaa"/>
                <a:cs typeface="Comfortaa"/>
                <a:sym typeface="Comfortaa"/>
              </a:rPr>
              <a:t>Plants, algae, and bacteria are the only organisms that can harvest sunlight and use the energy to convert CO2 (carbon dioxide) to organic material. During the process of photosynthesis, plants produce oxygen, which </a:t>
            </a:r>
            <a:r>
              <a:rPr b="1" lang="en" sz="1300">
                <a:solidFill>
                  <a:srgbClr val="FFFFFF"/>
                </a:solidFill>
                <a:latin typeface="Comfortaa"/>
                <a:ea typeface="Comfortaa"/>
                <a:cs typeface="Comfortaa"/>
                <a:sym typeface="Comfortaa"/>
              </a:rPr>
              <a:t>constitutes</a:t>
            </a:r>
            <a:r>
              <a:rPr b="1" lang="en" sz="1300">
                <a:solidFill>
                  <a:srgbClr val="FFFFFF"/>
                </a:solidFill>
                <a:latin typeface="Comfortaa"/>
                <a:ea typeface="Comfortaa"/>
                <a:cs typeface="Comfortaa"/>
                <a:sym typeface="Comfortaa"/>
              </a:rPr>
              <a:t> a significant portion of the air that we breathe so less plants means less recycling of carbon dioxide and less oxygen production.</a:t>
            </a:r>
            <a:endParaRPr b="1" sz="13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sz="1100">
              <a:solidFill>
                <a:srgbClr val="FFFFFF"/>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b="1" sz="1100">
              <a:solidFill>
                <a:schemeClr val="lt1"/>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t/>
            </a:r>
            <a:endParaRPr b="1" sz="1000">
              <a:solidFill>
                <a:schemeClr val="lt1"/>
              </a:solidFill>
              <a:latin typeface="Comfortaa"/>
              <a:ea typeface="Comfortaa"/>
              <a:cs typeface="Comfortaa"/>
              <a:sym typeface="Comfortaa"/>
            </a:endParaRPr>
          </a:p>
          <a:p>
            <a:pPr indent="0" lvl="0" marL="457200" rtl="0" algn="l">
              <a:lnSpc>
                <a:spcPct val="140000"/>
              </a:lnSpc>
              <a:spcBef>
                <a:spcPts val="1200"/>
              </a:spcBef>
              <a:spcAft>
                <a:spcPts val="0"/>
              </a:spcAft>
              <a:buNone/>
            </a:pPr>
            <a:r>
              <a:t/>
            </a:r>
            <a:endParaRPr sz="1000">
              <a:solidFill>
                <a:srgbClr val="56544D"/>
              </a:solidFill>
              <a:highlight>
                <a:srgbClr val="FFFFFF"/>
              </a:highlight>
            </a:endParaRPr>
          </a:p>
          <a:p>
            <a:pPr indent="0" lvl="0" marL="0" rtl="0" algn="ctr">
              <a:spcBef>
                <a:spcPts val="2500"/>
              </a:spcBef>
              <a:spcAft>
                <a:spcPts val="0"/>
              </a:spcAft>
              <a:buNone/>
            </a:pPr>
            <a:r>
              <a:t/>
            </a:r>
            <a:endParaRPr b="1" sz="1200">
              <a:solidFill>
                <a:srgbClr val="FFFFFF"/>
              </a:solidFill>
              <a:latin typeface="Comfortaa"/>
              <a:ea typeface="Comfortaa"/>
              <a:cs typeface="Comfortaa"/>
              <a:sym typeface="Comfortaa"/>
            </a:endParaRPr>
          </a:p>
        </p:txBody>
      </p:sp>
      <p:pic>
        <p:nvPicPr>
          <p:cNvPr id="177" name="Google Shape;177;p24"/>
          <p:cNvPicPr preferRelativeResize="0"/>
          <p:nvPr/>
        </p:nvPicPr>
        <p:blipFill rotWithShape="1">
          <a:blip r:embed="rId4">
            <a:alphaModFix/>
          </a:blip>
          <a:srcRect b="2779" l="2134" r="5452" t="2352"/>
          <a:stretch/>
        </p:blipFill>
        <p:spPr>
          <a:xfrm>
            <a:off x="236700" y="975537"/>
            <a:ext cx="2515449" cy="2989525"/>
          </a:xfrm>
          <a:prstGeom prst="rect">
            <a:avLst/>
          </a:prstGeom>
          <a:noFill/>
          <a:ln>
            <a:noFill/>
          </a:ln>
        </p:spPr>
      </p:pic>
      <p:sp>
        <p:nvSpPr>
          <p:cNvPr id="178" name="Google Shape;178;p24"/>
          <p:cNvSpPr txBox="1"/>
          <p:nvPr/>
        </p:nvSpPr>
        <p:spPr>
          <a:xfrm>
            <a:off x="7413650" y="2395325"/>
            <a:ext cx="1621200" cy="22923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Comfortaa"/>
                <a:ea typeface="Comfortaa"/>
                <a:cs typeface="Comfortaa"/>
                <a:sym typeface="Comfortaa"/>
              </a:rPr>
              <a:t>This process results in tree growth, improved air quality, absorption and retention of atmospheric carbon, one of the central drivers of climate change</a:t>
            </a:r>
            <a:endParaRPr b="1" sz="1200">
              <a:solidFill>
                <a:srgbClr val="FFFFFF"/>
              </a:solidFill>
              <a:latin typeface="Comfortaa"/>
              <a:ea typeface="Comfortaa"/>
              <a:cs typeface="Comfortaa"/>
              <a:sym typeface="Comfortaa"/>
            </a:endParaRPr>
          </a:p>
        </p:txBody>
      </p:sp>
      <p:pic>
        <p:nvPicPr>
          <p:cNvPr id="179" name="Google Shape;179;p24"/>
          <p:cNvPicPr preferRelativeResize="0"/>
          <p:nvPr/>
        </p:nvPicPr>
        <p:blipFill>
          <a:blip r:embed="rId5">
            <a:alphaModFix/>
          </a:blip>
          <a:stretch>
            <a:fillRect/>
          </a:stretch>
        </p:blipFill>
        <p:spPr>
          <a:xfrm>
            <a:off x="3201213" y="2114360"/>
            <a:ext cx="4160675" cy="2854240"/>
          </a:xfrm>
          <a:prstGeom prst="rect">
            <a:avLst/>
          </a:prstGeom>
          <a:noFill/>
          <a:ln>
            <a:noFill/>
          </a:ln>
        </p:spPr>
      </p:pic>
      <p:sp>
        <p:nvSpPr>
          <p:cNvPr id="180" name="Google Shape;180;p24"/>
          <p:cNvSpPr txBox="1"/>
          <p:nvPr/>
        </p:nvSpPr>
        <p:spPr>
          <a:xfrm>
            <a:off x="90625" y="3985250"/>
            <a:ext cx="3000000" cy="10137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Comfortaa"/>
                <a:ea typeface="Comfortaa"/>
                <a:cs typeface="Comfortaa"/>
                <a:sym typeface="Comfortaa"/>
              </a:rPr>
              <a:t>The water in leaves converts light energy into glucose via the photosynthesis process, absorbing CO2 and sending O2 and H2O back into the atmosphere.</a:t>
            </a:r>
            <a:endParaRPr/>
          </a:p>
        </p:txBody>
      </p:sp>
      <p:pic>
        <p:nvPicPr>
          <p:cNvPr id="181" name="Google Shape;181;p24"/>
          <p:cNvPicPr preferRelativeResize="0"/>
          <p:nvPr/>
        </p:nvPicPr>
        <p:blipFill rotWithShape="1">
          <a:blip r:embed="rId6">
            <a:alphaModFix/>
          </a:blip>
          <a:srcRect b="20420" l="0" r="0" t="0"/>
          <a:stretch/>
        </p:blipFill>
        <p:spPr>
          <a:xfrm>
            <a:off x="2901413" y="209150"/>
            <a:ext cx="1474435" cy="17598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25"/>
          <p:cNvSpPr txBox="1"/>
          <p:nvPr/>
        </p:nvSpPr>
        <p:spPr>
          <a:xfrm>
            <a:off x="93925" y="116000"/>
            <a:ext cx="2662800" cy="11586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FFFFFF"/>
                </a:solidFill>
                <a:latin typeface="Comfortaa"/>
                <a:ea typeface="Comfortaa"/>
                <a:cs typeface="Comfortaa"/>
                <a:sym typeface="Comfortaa"/>
              </a:rPr>
              <a:t>Planting Trees: Know Before You Plant!</a:t>
            </a:r>
            <a:r>
              <a:rPr b="1" lang="en" sz="2300">
                <a:solidFill>
                  <a:srgbClr val="FFFFFF"/>
                </a:solidFill>
                <a:latin typeface="Comfortaa"/>
                <a:ea typeface="Comfortaa"/>
                <a:cs typeface="Comfortaa"/>
                <a:sym typeface="Comfortaa"/>
              </a:rPr>
              <a:t> </a:t>
            </a:r>
            <a:endParaRPr b="1" sz="2300">
              <a:solidFill>
                <a:srgbClr val="FFFFFF"/>
              </a:solidFill>
              <a:latin typeface="Comfortaa"/>
              <a:ea typeface="Comfortaa"/>
              <a:cs typeface="Comfortaa"/>
              <a:sym typeface="Comfortaa"/>
            </a:endParaRPr>
          </a:p>
        </p:txBody>
      </p:sp>
      <p:pic>
        <p:nvPicPr>
          <p:cNvPr id="187" name="Google Shape;187;p25"/>
          <p:cNvPicPr preferRelativeResize="0"/>
          <p:nvPr/>
        </p:nvPicPr>
        <p:blipFill>
          <a:blip r:embed="rId4">
            <a:alphaModFix/>
          </a:blip>
          <a:stretch>
            <a:fillRect/>
          </a:stretch>
        </p:blipFill>
        <p:spPr>
          <a:xfrm>
            <a:off x="93950" y="1339000"/>
            <a:ext cx="2662749" cy="2662749"/>
          </a:xfrm>
          <a:prstGeom prst="rect">
            <a:avLst/>
          </a:prstGeom>
          <a:noFill/>
          <a:ln>
            <a:noFill/>
          </a:ln>
        </p:spPr>
      </p:pic>
      <p:pic>
        <p:nvPicPr>
          <p:cNvPr id="188" name="Google Shape;188;p25"/>
          <p:cNvPicPr preferRelativeResize="0"/>
          <p:nvPr/>
        </p:nvPicPr>
        <p:blipFill>
          <a:blip r:embed="rId5">
            <a:alphaModFix/>
          </a:blip>
          <a:stretch>
            <a:fillRect/>
          </a:stretch>
        </p:blipFill>
        <p:spPr>
          <a:xfrm>
            <a:off x="2882400" y="190375"/>
            <a:ext cx="3425450" cy="2280374"/>
          </a:xfrm>
          <a:prstGeom prst="rect">
            <a:avLst/>
          </a:prstGeom>
          <a:noFill/>
          <a:ln>
            <a:noFill/>
          </a:ln>
        </p:spPr>
      </p:pic>
      <p:sp>
        <p:nvSpPr>
          <p:cNvPr id="189" name="Google Shape;189;p25"/>
          <p:cNvSpPr txBox="1"/>
          <p:nvPr/>
        </p:nvSpPr>
        <p:spPr>
          <a:xfrm>
            <a:off x="93925" y="4066150"/>
            <a:ext cx="2662800" cy="10173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omfortaa"/>
                <a:ea typeface="Comfortaa"/>
                <a:cs typeface="Comfortaa"/>
                <a:sym typeface="Comfortaa"/>
              </a:rPr>
              <a:t>Soil and light needs: is it being planted in the best location for drainage and sun?</a:t>
            </a:r>
            <a:endParaRPr b="1" sz="2400">
              <a:solidFill>
                <a:srgbClr val="FFFFFF"/>
              </a:solidFill>
              <a:latin typeface="Comfortaa"/>
              <a:ea typeface="Comfortaa"/>
              <a:cs typeface="Comfortaa"/>
              <a:sym typeface="Comfortaa"/>
            </a:endParaRPr>
          </a:p>
        </p:txBody>
      </p:sp>
      <p:sp>
        <p:nvSpPr>
          <p:cNvPr id="190" name="Google Shape;190;p25"/>
          <p:cNvSpPr txBox="1"/>
          <p:nvPr/>
        </p:nvSpPr>
        <p:spPr>
          <a:xfrm>
            <a:off x="2882400" y="2585725"/>
            <a:ext cx="3379200" cy="11586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Tree height/width anticipated when full-grown: make sure there is adequate space in the planting spot</a:t>
            </a:r>
            <a:endParaRPr b="1" sz="1600">
              <a:solidFill>
                <a:srgbClr val="FFFFFF"/>
              </a:solidFill>
              <a:latin typeface="Comfortaa"/>
              <a:ea typeface="Comfortaa"/>
              <a:cs typeface="Comfortaa"/>
              <a:sym typeface="Comfortaa"/>
            </a:endParaRPr>
          </a:p>
        </p:txBody>
      </p:sp>
      <p:pic>
        <p:nvPicPr>
          <p:cNvPr id="191" name="Google Shape;191;p25"/>
          <p:cNvPicPr preferRelativeResize="0"/>
          <p:nvPr/>
        </p:nvPicPr>
        <p:blipFill>
          <a:blip r:embed="rId6">
            <a:alphaModFix/>
          </a:blip>
          <a:stretch>
            <a:fillRect/>
          </a:stretch>
        </p:blipFill>
        <p:spPr>
          <a:xfrm>
            <a:off x="6433525" y="190375"/>
            <a:ext cx="2604324" cy="2537863"/>
          </a:xfrm>
          <a:prstGeom prst="rect">
            <a:avLst/>
          </a:prstGeom>
          <a:noFill/>
          <a:ln>
            <a:noFill/>
          </a:ln>
        </p:spPr>
      </p:pic>
      <p:sp>
        <p:nvSpPr>
          <p:cNvPr id="192" name="Google Shape;192;p25"/>
          <p:cNvSpPr txBox="1"/>
          <p:nvPr/>
        </p:nvSpPr>
        <p:spPr>
          <a:xfrm>
            <a:off x="6449588" y="2851200"/>
            <a:ext cx="2572200" cy="81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fortaa"/>
                <a:ea typeface="Comfortaa"/>
                <a:cs typeface="Comfortaa"/>
                <a:sym typeface="Comfortaa"/>
              </a:rPr>
              <a:t>Avoid transplanting during extreme heat</a:t>
            </a:r>
            <a:endParaRPr b="1" sz="1600">
              <a:solidFill>
                <a:srgbClr val="FFFFFF"/>
              </a:solidFill>
              <a:latin typeface="Comfortaa"/>
              <a:ea typeface="Comfortaa"/>
              <a:cs typeface="Comfortaa"/>
              <a:sym typeface="Comfortaa"/>
            </a:endParaRPr>
          </a:p>
        </p:txBody>
      </p:sp>
      <p:sp>
        <p:nvSpPr>
          <p:cNvPr id="193" name="Google Shape;193;p25"/>
          <p:cNvSpPr txBox="1"/>
          <p:nvPr/>
        </p:nvSpPr>
        <p:spPr>
          <a:xfrm>
            <a:off x="2882400" y="3924850"/>
            <a:ext cx="6109200" cy="4068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Comfortaa"/>
                <a:ea typeface="Comfortaa"/>
                <a:cs typeface="Comfortaa"/>
                <a:sym typeface="Comfortaa"/>
              </a:rPr>
              <a:t>More on trees at redlands.edu/trees</a:t>
            </a:r>
            <a:endParaRPr b="1" sz="1600">
              <a:latin typeface="Comfortaa"/>
              <a:ea typeface="Comfortaa"/>
              <a:cs typeface="Comfortaa"/>
              <a:sym typeface="Comfortaa"/>
            </a:endParaRPr>
          </a:p>
        </p:txBody>
      </p:sp>
      <p:pic>
        <p:nvPicPr>
          <p:cNvPr id="194" name="Google Shape;194;p25"/>
          <p:cNvPicPr preferRelativeResize="0"/>
          <p:nvPr/>
        </p:nvPicPr>
        <p:blipFill>
          <a:blip r:embed="rId7">
            <a:alphaModFix/>
          </a:blip>
          <a:stretch>
            <a:fillRect/>
          </a:stretch>
        </p:blipFill>
        <p:spPr>
          <a:xfrm>
            <a:off x="2882400" y="4512175"/>
            <a:ext cx="911550" cy="452325"/>
          </a:xfrm>
          <a:prstGeom prst="rect">
            <a:avLst/>
          </a:prstGeom>
          <a:noFill/>
          <a:ln>
            <a:noFill/>
          </a:ln>
        </p:spPr>
      </p:pic>
      <p:pic>
        <p:nvPicPr>
          <p:cNvPr id="195" name="Google Shape;195;p25"/>
          <p:cNvPicPr preferRelativeResize="0"/>
          <p:nvPr/>
        </p:nvPicPr>
        <p:blipFill rotWithShape="1">
          <a:blip r:embed="rId8">
            <a:alphaModFix/>
          </a:blip>
          <a:srcRect b="36074" l="0" r="0" t="17220"/>
          <a:stretch/>
        </p:blipFill>
        <p:spPr>
          <a:xfrm>
            <a:off x="4045323" y="4512175"/>
            <a:ext cx="968458" cy="452325"/>
          </a:xfrm>
          <a:prstGeom prst="rect">
            <a:avLst/>
          </a:prstGeom>
          <a:noFill/>
          <a:ln>
            <a:noFill/>
          </a:ln>
        </p:spPr>
      </p:pic>
      <p:pic>
        <p:nvPicPr>
          <p:cNvPr id="196" name="Google Shape;196;p25"/>
          <p:cNvPicPr preferRelativeResize="0"/>
          <p:nvPr/>
        </p:nvPicPr>
        <p:blipFill>
          <a:blip r:embed="rId9">
            <a:alphaModFix/>
          </a:blip>
          <a:stretch>
            <a:fillRect/>
          </a:stretch>
        </p:blipFill>
        <p:spPr>
          <a:xfrm>
            <a:off x="5327992" y="4512174"/>
            <a:ext cx="678508" cy="452325"/>
          </a:xfrm>
          <a:prstGeom prst="rect">
            <a:avLst/>
          </a:prstGeom>
          <a:noFill/>
          <a:ln>
            <a:noFill/>
          </a:ln>
        </p:spPr>
      </p:pic>
      <p:pic>
        <p:nvPicPr>
          <p:cNvPr id="197" name="Google Shape;197;p25"/>
          <p:cNvPicPr preferRelativeResize="0"/>
          <p:nvPr/>
        </p:nvPicPr>
        <p:blipFill>
          <a:blip r:embed="rId10">
            <a:alphaModFix/>
          </a:blip>
          <a:stretch>
            <a:fillRect/>
          </a:stretch>
        </p:blipFill>
        <p:spPr>
          <a:xfrm>
            <a:off x="6320725" y="4512125"/>
            <a:ext cx="450079" cy="452325"/>
          </a:xfrm>
          <a:prstGeom prst="rect">
            <a:avLst/>
          </a:prstGeom>
          <a:noFill/>
          <a:ln>
            <a:noFill/>
          </a:ln>
        </p:spPr>
      </p:pic>
      <p:pic>
        <p:nvPicPr>
          <p:cNvPr id="198" name="Google Shape;198;p25"/>
          <p:cNvPicPr preferRelativeResize="0"/>
          <p:nvPr/>
        </p:nvPicPr>
        <p:blipFill>
          <a:blip r:embed="rId11">
            <a:alphaModFix/>
          </a:blip>
          <a:stretch>
            <a:fillRect/>
          </a:stretch>
        </p:blipFill>
        <p:spPr>
          <a:xfrm>
            <a:off x="7155887" y="4512128"/>
            <a:ext cx="450075" cy="460204"/>
          </a:xfrm>
          <a:prstGeom prst="rect">
            <a:avLst/>
          </a:prstGeom>
          <a:noFill/>
          <a:ln>
            <a:noFill/>
          </a:ln>
        </p:spPr>
      </p:pic>
      <p:pic>
        <p:nvPicPr>
          <p:cNvPr id="199" name="Google Shape;199;p25"/>
          <p:cNvPicPr preferRelativeResize="0"/>
          <p:nvPr/>
        </p:nvPicPr>
        <p:blipFill>
          <a:blip r:embed="rId12">
            <a:alphaModFix/>
          </a:blip>
          <a:stretch>
            <a:fillRect/>
          </a:stretch>
        </p:blipFill>
        <p:spPr>
          <a:xfrm>
            <a:off x="7991048" y="4512123"/>
            <a:ext cx="968451" cy="3797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26"/>
          <p:cNvSpPr txBox="1"/>
          <p:nvPr/>
        </p:nvSpPr>
        <p:spPr>
          <a:xfrm>
            <a:off x="93925" y="116000"/>
            <a:ext cx="3949500" cy="15084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FFFFFF"/>
                </a:solidFill>
                <a:latin typeface="Comfortaa"/>
                <a:ea typeface="Comfortaa"/>
                <a:cs typeface="Comfortaa"/>
                <a:sym typeface="Comfortaa"/>
              </a:rPr>
              <a:t>Planting Trees: Mapping your Tree</a:t>
            </a:r>
            <a:endParaRPr b="1" sz="3200">
              <a:solidFill>
                <a:srgbClr val="FFFFFF"/>
              </a:solidFill>
              <a:latin typeface="Comfortaa"/>
              <a:ea typeface="Comfortaa"/>
              <a:cs typeface="Comfortaa"/>
              <a:sym typeface="Comfortaa"/>
            </a:endParaRPr>
          </a:p>
        </p:txBody>
      </p:sp>
      <p:sp>
        <p:nvSpPr>
          <p:cNvPr id="205" name="Google Shape;205;p26"/>
          <p:cNvSpPr txBox="1"/>
          <p:nvPr/>
        </p:nvSpPr>
        <p:spPr>
          <a:xfrm>
            <a:off x="127975" y="3981850"/>
            <a:ext cx="3881400" cy="9867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fortaa"/>
                <a:ea typeface="Comfortaa"/>
                <a:cs typeface="Comfortaa"/>
                <a:sym typeface="Comfortaa"/>
              </a:rPr>
              <a:t>Map your tree by species and general location using the Plant-A-Thon Map</a:t>
            </a:r>
            <a:endParaRPr b="1" sz="1800">
              <a:solidFill>
                <a:srgbClr val="FFFFFF"/>
              </a:solidFill>
              <a:latin typeface="Comfortaa"/>
              <a:ea typeface="Comfortaa"/>
              <a:cs typeface="Comfortaa"/>
              <a:sym typeface="Comfortaa"/>
            </a:endParaRPr>
          </a:p>
        </p:txBody>
      </p:sp>
      <p:sp>
        <p:nvSpPr>
          <p:cNvPr id="206" name="Google Shape;206;p26"/>
          <p:cNvSpPr txBox="1"/>
          <p:nvPr/>
        </p:nvSpPr>
        <p:spPr>
          <a:xfrm>
            <a:off x="4162550" y="3981775"/>
            <a:ext cx="4828800" cy="4068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Comfortaa"/>
                <a:ea typeface="Comfortaa"/>
                <a:cs typeface="Comfortaa"/>
                <a:sym typeface="Comfortaa"/>
              </a:rPr>
              <a:t>redlands.edu/trees</a:t>
            </a:r>
            <a:endParaRPr b="1" sz="1600">
              <a:latin typeface="Comfortaa"/>
              <a:ea typeface="Comfortaa"/>
              <a:cs typeface="Comfortaa"/>
              <a:sym typeface="Comfortaa"/>
            </a:endParaRPr>
          </a:p>
        </p:txBody>
      </p:sp>
      <p:pic>
        <p:nvPicPr>
          <p:cNvPr id="207" name="Google Shape;207;p26"/>
          <p:cNvPicPr preferRelativeResize="0"/>
          <p:nvPr/>
        </p:nvPicPr>
        <p:blipFill>
          <a:blip r:embed="rId4">
            <a:alphaModFix/>
          </a:blip>
          <a:stretch>
            <a:fillRect/>
          </a:stretch>
        </p:blipFill>
        <p:spPr>
          <a:xfrm>
            <a:off x="4162550" y="4475838"/>
            <a:ext cx="911550" cy="452325"/>
          </a:xfrm>
          <a:prstGeom prst="rect">
            <a:avLst/>
          </a:prstGeom>
          <a:noFill/>
          <a:ln>
            <a:noFill/>
          </a:ln>
        </p:spPr>
      </p:pic>
      <p:pic>
        <p:nvPicPr>
          <p:cNvPr id="208" name="Google Shape;208;p26"/>
          <p:cNvPicPr preferRelativeResize="0"/>
          <p:nvPr/>
        </p:nvPicPr>
        <p:blipFill rotWithShape="1">
          <a:blip r:embed="rId5">
            <a:alphaModFix/>
          </a:blip>
          <a:srcRect b="36074" l="0" r="0" t="17220"/>
          <a:stretch/>
        </p:blipFill>
        <p:spPr>
          <a:xfrm>
            <a:off x="5137898" y="4475838"/>
            <a:ext cx="968458" cy="452325"/>
          </a:xfrm>
          <a:prstGeom prst="rect">
            <a:avLst/>
          </a:prstGeom>
          <a:noFill/>
          <a:ln>
            <a:noFill/>
          </a:ln>
        </p:spPr>
      </p:pic>
      <p:pic>
        <p:nvPicPr>
          <p:cNvPr id="209" name="Google Shape;209;p26"/>
          <p:cNvPicPr preferRelativeResize="0"/>
          <p:nvPr/>
        </p:nvPicPr>
        <p:blipFill>
          <a:blip r:embed="rId6">
            <a:alphaModFix/>
          </a:blip>
          <a:stretch>
            <a:fillRect/>
          </a:stretch>
        </p:blipFill>
        <p:spPr>
          <a:xfrm>
            <a:off x="6170154" y="4512174"/>
            <a:ext cx="678508" cy="452325"/>
          </a:xfrm>
          <a:prstGeom prst="rect">
            <a:avLst/>
          </a:prstGeom>
          <a:noFill/>
          <a:ln>
            <a:noFill/>
          </a:ln>
        </p:spPr>
      </p:pic>
      <p:pic>
        <p:nvPicPr>
          <p:cNvPr id="210" name="Google Shape;210;p26"/>
          <p:cNvPicPr preferRelativeResize="0"/>
          <p:nvPr/>
        </p:nvPicPr>
        <p:blipFill>
          <a:blip r:embed="rId7">
            <a:alphaModFix/>
          </a:blip>
          <a:stretch>
            <a:fillRect/>
          </a:stretch>
        </p:blipFill>
        <p:spPr>
          <a:xfrm>
            <a:off x="6912450" y="4512175"/>
            <a:ext cx="450079" cy="452325"/>
          </a:xfrm>
          <a:prstGeom prst="rect">
            <a:avLst/>
          </a:prstGeom>
          <a:noFill/>
          <a:ln>
            <a:noFill/>
          </a:ln>
        </p:spPr>
      </p:pic>
      <p:pic>
        <p:nvPicPr>
          <p:cNvPr id="211" name="Google Shape;211;p26"/>
          <p:cNvPicPr preferRelativeResize="0"/>
          <p:nvPr/>
        </p:nvPicPr>
        <p:blipFill>
          <a:blip r:embed="rId8">
            <a:alphaModFix/>
          </a:blip>
          <a:stretch>
            <a:fillRect/>
          </a:stretch>
        </p:blipFill>
        <p:spPr>
          <a:xfrm>
            <a:off x="7451762" y="4508228"/>
            <a:ext cx="450075" cy="460204"/>
          </a:xfrm>
          <a:prstGeom prst="rect">
            <a:avLst/>
          </a:prstGeom>
          <a:noFill/>
          <a:ln>
            <a:noFill/>
          </a:ln>
        </p:spPr>
      </p:pic>
      <p:pic>
        <p:nvPicPr>
          <p:cNvPr id="212" name="Google Shape;212;p26"/>
          <p:cNvPicPr preferRelativeResize="0"/>
          <p:nvPr/>
        </p:nvPicPr>
        <p:blipFill>
          <a:blip r:embed="rId9">
            <a:alphaModFix/>
          </a:blip>
          <a:stretch>
            <a:fillRect/>
          </a:stretch>
        </p:blipFill>
        <p:spPr>
          <a:xfrm>
            <a:off x="7991048" y="4548473"/>
            <a:ext cx="968451" cy="379735"/>
          </a:xfrm>
          <a:prstGeom prst="rect">
            <a:avLst/>
          </a:prstGeom>
          <a:noFill/>
          <a:ln>
            <a:noFill/>
          </a:ln>
        </p:spPr>
      </p:pic>
      <p:pic>
        <p:nvPicPr>
          <p:cNvPr id="213" name="Google Shape;213;p26"/>
          <p:cNvPicPr preferRelativeResize="0"/>
          <p:nvPr/>
        </p:nvPicPr>
        <p:blipFill>
          <a:blip r:embed="rId10">
            <a:alphaModFix/>
          </a:blip>
          <a:stretch>
            <a:fillRect/>
          </a:stretch>
        </p:blipFill>
        <p:spPr>
          <a:xfrm>
            <a:off x="4130700" y="56075"/>
            <a:ext cx="4828800" cy="3838425"/>
          </a:xfrm>
          <a:prstGeom prst="rect">
            <a:avLst/>
          </a:prstGeom>
          <a:noFill/>
          <a:ln>
            <a:noFill/>
          </a:ln>
        </p:spPr>
      </p:pic>
      <p:pic>
        <p:nvPicPr>
          <p:cNvPr id="214" name="Google Shape;214;p26"/>
          <p:cNvPicPr preferRelativeResize="0"/>
          <p:nvPr/>
        </p:nvPicPr>
        <p:blipFill>
          <a:blip r:embed="rId11">
            <a:alphaModFix/>
          </a:blip>
          <a:stretch>
            <a:fillRect/>
          </a:stretch>
        </p:blipFill>
        <p:spPr>
          <a:xfrm>
            <a:off x="150225" y="1743000"/>
            <a:ext cx="2120250" cy="2120250"/>
          </a:xfrm>
          <a:prstGeom prst="rect">
            <a:avLst/>
          </a:prstGeom>
          <a:noFill/>
          <a:ln>
            <a:noFill/>
          </a:ln>
        </p:spPr>
      </p:pic>
      <p:pic>
        <p:nvPicPr>
          <p:cNvPr id="215" name="Google Shape;215;p26"/>
          <p:cNvPicPr preferRelativeResize="0"/>
          <p:nvPr/>
        </p:nvPicPr>
        <p:blipFill>
          <a:blip r:embed="rId12">
            <a:alphaModFix/>
          </a:blip>
          <a:stretch>
            <a:fillRect/>
          </a:stretch>
        </p:blipFill>
        <p:spPr>
          <a:xfrm>
            <a:off x="2357750" y="1743000"/>
            <a:ext cx="1685680" cy="212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27"/>
          <p:cNvSpPr txBox="1"/>
          <p:nvPr/>
        </p:nvSpPr>
        <p:spPr>
          <a:xfrm>
            <a:off x="4534650" y="47725"/>
            <a:ext cx="3949500" cy="15084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Comfortaa"/>
                <a:ea typeface="Comfortaa"/>
                <a:cs typeface="Comfortaa"/>
                <a:sym typeface="Comfortaa"/>
              </a:rPr>
              <a:t>Planting Trees: Tracking your Tree’s Benefits</a:t>
            </a:r>
            <a:endParaRPr b="1" sz="3000">
              <a:solidFill>
                <a:srgbClr val="FFFFFF"/>
              </a:solidFill>
              <a:latin typeface="Comfortaa"/>
              <a:ea typeface="Comfortaa"/>
              <a:cs typeface="Comfortaa"/>
              <a:sym typeface="Comfortaa"/>
            </a:endParaRPr>
          </a:p>
        </p:txBody>
      </p:sp>
      <p:sp>
        <p:nvSpPr>
          <p:cNvPr id="221" name="Google Shape;221;p27"/>
          <p:cNvSpPr txBox="1"/>
          <p:nvPr/>
        </p:nvSpPr>
        <p:spPr>
          <a:xfrm>
            <a:off x="4568700" y="1703600"/>
            <a:ext cx="3881400" cy="2406900"/>
          </a:xfrm>
          <a:prstGeom prst="rect">
            <a:avLst/>
          </a:prstGeom>
          <a:solidFill>
            <a:srgbClr val="274E1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Comfortaa"/>
                <a:ea typeface="Comfortaa"/>
                <a:cs typeface="Comfortaa"/>
                <a:sym typeface="Comfortaa"/>
              </a:rPr>
              <a:t>Once mapped, your tree will demonstrate benefits based  on species type</a:t>
            </a:r>
            <a:endParaRPr b="1" sz="1800">
              <a:solidFill>
                <a:schemeClr val="lt1"/>
              </a:solidFill>
              <a:latin typeface="Comfortaa"/>
              <a:ea typeface="Comfortaa"/>
              <a:cs typeface="Comfortaa"/>
              <a:sym typeface="Comfortaa"/>
            </a:endParaRPr>
          </a:p>
          <a:p>
            <a:pPr indent="0" lvl="0" marL="0" rtl="0" algn="ctr">
              <a:spcBef>
                <a:spcPts val="0"/>
              </a:spcBef>
              <a:spcAft>
                <a:spcPts val="0"/>
              </a:spcAft>
              <a:buNone/>
            </a:pPr>
            <a:r>
              <a:t/>
            </a:r>
            <a:endParaRPr b="1" sz="1800">
              <a:solidFill>
                <a:schemeClr val="lt1"/>
              </a:solidFill>
              <a:latin typeface="Comfortaa"/>
              <a:ea typeface="Comfortaa"/>
              <a:cs typeface="Comfortaa"/>
              <a:sym typeface="Comfortaa"/>
            </a:endParaRPr>
          </a:p>
          <a:p>
            <a:pPr indent="0" lvl="0" marL="0" rtl="0" algn="ctr">
              <a:spcBef>
                <a:spcPts val="0"/>
              </a:spcBef>
              <a:spcAft>
                <a:spcPts val="0"/>
              </a:spcAft>
              <a:buNone/>
            </a:pPr>
            <a:r>
              <a:rPr b="1" lang="en" sz="1800">
                <a:solidFill>
                  <a:schemeClr val="lt1"/>
                </a:solidFill>
                <a:latin typeface="Comfortaa"/>
                <a:ea typeface="Comfortaa"/>
                <a:cs typeface="Comfortaa"/>
                <a:sym typeface="Comfortaa"/>
              </a:rPr>
              <a:t>Check back at redlands.edu/trees for updates on benefits by school and neighborhood!</a:t>
            </a:r>
            <a:endParaRPr b="1" sz="1800">
              <a:solidFill>
                <a:schemeClr val="lt1"/>
              </a:solidFill>
              <a:latin typeface="Comfortaa"/>
              <a:ea typeface="Comfortaa"/>
              <a:cs typeface="Comfortaa"/>
              <a:sym typeface="Comfortaa"/>
            </a:endParaRPr>
          </a:p>
        </p:txBody>
      </p:sp>
      <p:pic>
        <p:nvPicPr>
          <p:cNvPr id="222" name="Google Shape;222;p27"/>
          <p:cNvPicPr preferRelativeResize="0"/>
          <p:nvPr/>
        </p:nvPicPr>
        <p:blipFill>
          <a:blip r:embed="rId4">
            <a:alphaModFix/>
          </a:blip>
          <a:stretch>
            <a:fillRect/>
          </a:stretch>
        </p:blipFill>
        <p:spPr>
          <a:xfrm>
            <a:off x="4308857" y="4475848"/>
            <a:ext cx="765242" cy="379725"/>
          </a:xfrm>
          <a:prstGeom prst="rect">
            <a:avLst/>
          </a:prstGeom>
          <a:noFill/>
          <a:ln>
            <a:noFill/>
          </a:ln>
        </p:spPr>
      </p:pic>
      <p:pic>
        <p:nvPicPr>
          <p:cNvPr id="223" name="Google Shape;223;p27"/>
          <p:cNvPicPr preferRelativeResize="0"/>
          <p:nvPr/>
        </p:nvPicPr>
        <p:blipFill rotWithShape="1">
          <a:blip r:embed="rId5">
            <a:alphaModFix/>
          </a:blip>
          <a:srcRect b="36074" l="0" r="0" t="17220"/>
          <a:stretch/>
        </p:blipFill>
        <p:spPr>
          <a:xfrm>
            <a:off x="5235324" y="4475849"/>
            <a:ext cx="871027" cy="406800"/>
          </a:xfrm>
          <a:prstGeom prst="rect">
            <a:avLst/>
          </a:prstGeom>
          <a:noFill/>
          <a:ln>
            <a:noFill/>
          </a:ln>
        </p:spPr>
      </p:pic>
      <p:pic>
        <p:nvPicPr>
          <p:cNvPr id="224" name="Google Shape;224;p27"/>
          <p:cNvPicPr preferRelativeResize="0"/>
          <p:nvPr/>
        </p:nvPicPr>
        <p:blipFill>
          <a:blip r:embed="rId6">
            <a:alphaModFix/>
          </a:blip>
          <a:stretch>
            <a:fillRect/>
          </a:stretch>
        </p:blipFill>
        <p:spPr>
          <a:xfrm>
            <a:off x="6170154" y="4439562"/>
            <a:ext cx="678508" cy="452325"/>
          </a:xfrm>
          <a:prstGeom prst="rect">
            <a:avLst/>
          </a:prstGeom>
          <a:noFill/>
          <a:ln>
            <a:noFill/>
          </a:ln>
        </p:spPr>
      </p:pic>
      <p:pic>
        <p:nvPicPr>
          <p:cNvPr id="225" name="Google Shape;225;p27"/>
          <p:cNvPicPr preferRelativeResize="0"/>
          <p:nvPr/>
        </p:nvPicPr>
        <p:blipFill>
          <a:blip r:embed="rId7">
            <a:alphaModFix/>
          </a:blip>
          <a:stretch>
            <a:fillRect/>
          </a:stretch>
        </p:blipFill>
        <p:spPr>
          <a:xfrm>
            <a:off x="6925163" y="4439550"/>
            <a:ext cx="450079" cy="452325"/>
          </a:xfrm>
          <a:prstGeom prst="rect">
            <a:avLst/>
          </a:prstGeom>
          <a:noFill/>
          <a:ln>
            <a:noFill/>
          </a:ln>
        </p:spPr>
      </p:pic>
      <p:pic>
        <p:nvPicPr>
          <p:cNvPr id="226" name="Google Shape;226;p27"/>
          <p:cNvPicPr preferRelativeResize="0"/>
          <p:nvPr/>
        </p:nvPicPr>
        <p:blipFill>
          <a:blip r:embed="rId8">
            <a:alphaModFix/>
          </a:blip>
          <a:stretch>
            <a:fillRect/>
          </a:stretch>
        </p:blipFill>
        <p:spPr>
          <a:xfrm>
            <a:off x="7458125" y="4449153"/>
            <a:ext cx="450075" cy="460204"/>
          </a:xfrm>
          <a:prstGeom prst="rect">
            <a:avLst/>
          </a:prstGeom>
          <a:noFill/>
          <a:ln>
            <a:noFill/>
          </a:ln>
        </p:spPr>
      </p:pic>
      <p:pic>
        <p:nvPicPr>
          <p:cNvPr id="227" name="Google Shape;227;p27"/>
          <p:cNvPicPr preferRelativeResize="0"/>
          <p:nvPr/>
        </p:nvPicPr>
        <p:blipFill>
          <a:blip r:embed="rId9">
            <a:alphaModFix/>
          </a:blip>
          <a:stretch>
            <a:fillRect/>
          </a:stretch>
        </p:blipFill>
        <p:spPr>
          <a:xfrm>
            <a:off x="7991073" y="4489386"/>
            <a:ext cx="968451" cy="379735"/>
          </a:xfrm>
          <a:prstGeom prst="rect">
            <a:avLst/>
          </a:prstGeom>
          <a:noFill/>
          <a:ln>
            <a:noFill/>
          </a:ln>
        </p:spPr>
      </p:pic>
      <p:pic>
        <p:nvPicPr>
          <p:cNvPr id="228" name="Google Shape;228;p27"/>
          <p:cNvPicPr preferRelativeResize="0"/>
          <p:nvPr/>
        </p:nvPicPr>
        <p:blipFill>
          <a:blip r:embed="rId10">
            <a:alphaModFix/>
          </a:blip>
          <a:stretch>
            <a:fillRect/>
          </a:stretch>
        </p:blipFill>
        <p:spPr>
          <a:xfrm>
            <a:off x="93925" y="360890"/>
            <a:ext cx="4068626" cy="45153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28"/>
          <p:cNvSpPr txBox="1"/>
          <p:nvPr/>
        </p:nvSpPr>
        <p:spPr>
          <a:xfrm>
            <a:off x="1653600" y="113700"/>
            <a:ext cx="5836800" cy="12558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omfortaa"/>
                <a:ea typeface="Comfortaa"/>
                <a:cs typeface="Comfortaa"/>
                <a:sym typeface="Comfortaa"/>
              </a:rPr>
              <a:t>Break into four groups for…</a:t>
            </a:r>
            <a:endParaRPr b="1" sz="2400">
              <a:solidFill>
                <a:srgbClr val="FFFFFF"/>
              </a:solidFill>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a:p>
            <a:pPr indent="0" lvl="0" marL="0" rtl="0" algn="ctr">
              <a:spcBef>
                <a:spcPts val="0"/>
              </a:spcBef>
              <a:spcAft>
                <a:spcPts val="0"/>
              </a:spcAft>
              <a:buNone/>
            </a:pPr>
            <a:r>
              <a:rPr b="1" lang="en" sz="3600">
                <a:solidFill>
                  <a:srgbClr val="FFFFFF"/>
                </a:solidFill>
                <a:latin typeface="Comfortaa"/>
                <a:ea typeface="Comfortaa"/>
                <a:cs typeface="Comfortaa"/>
                <a:sym typeface="Comfortaa"/>
              </a:rPr>
              <a:t>The Value of a Tree</a:t>
            </a:r>
            <a:endParaRPr b="1" sz="3600">
              <a:solidFill>
                <a:srgbClr val="FFFFFF"/>
              </a:solidFill>
              <a:latin typeface="Comfortaa"/>
              <a:ea typeface="Comfortaa"/>
              <a:cs typeface="Comfortaa"/>
              <a:sym typeface="Comfortaa"/>
            </a:endParaRPr>
          </a:p>
        </p:txBody>
      </p:sp>
      <p:pic>
        <p:nvPicPr>
          <p:cNvPr id="234" name="Google Shape;234;p28"/>
          <p:cNvPicPr preferRelativeResize="0"/>
          <p:nvPr/>
        </p:nvPicPr>
        <p:blipFill>
          <a:blip r:embed="rId4">
            <a:alphaModFix/>
          </a:blip>
          <a:stretch>
            <a:fillRect/>
          </a:stretch>
        </p:blipFill>
        <p:spPr>
          <a:xfrm>
            <a:off x="884874" y="4425214"/>
            <a:ext cx="871025" cy="432212"/>
          </a:xfrm>
          <a:prstGeom prst="rect">
            <a:avLst/>
          </a:prstGeom>
          <a:noFill/>
          <a:ln>
            <a:noFill/>
          </a:ln>
        </p:spPr>
      </p:pic>
      <p:pic>
        <p:nvPicPr>
          <p:cNvPr id="235" name="Google Shape;235;p28"/>
          <p:cNvPicPr preferRelativeResize="0"/>
          <p:nvPr/>
        </p:nvPicPr>
        <p:blipFill rotWithShape="1">
          <a:blip r:embed="rId5">
            <a:alphaModFix/>
          </a:blip>
          <a:srcRect b="36074" l="0" r="0" t="17220"/>
          <a:stretch/>
        </p:blipFill>
        <p:spPr>
          <a:xfrm>
            <a:off x="2218050" y="4415173"/>
            <a:ext cx="968450" cy="452301"/>
          </a:xfrm>
          <a:prstGeom prst="rect">
            <a:avLst/>
          </a:prstGeom>
          <a:noFill/>
          <a:ln>
            <a:noFill/>
          </a:ln>
        </p:spPr>
      </p:pic>
      <p:pic>
        <p:nvPicPr>
          <p:cNvPr id="236" name="Google Shape;236;p28"/>
          <p:cNvPicPr preferRelativeResize="0"/>
          <p:nvPr/>
        </p:nvPicPr>
        <p:blipFill>
          <a:blip r:embed="rId6">
            <a:alphaModFix/>
          </a:blip>
          <a:stretch>
            <a:fillRect/>
          </a:stretch>
        </p:blipFill>
        <p:spPr>
          <a:xfrm>
            <a:off x="3704049" y="4379047"/>
            <a:ext cx="786863" cy="524565"/>
          </a:xfrm>
          <a:prstGeom prst="rect">
            <a:avLst/>
          </a:prstGeom>
          <a:noFill/>
          <a:ln>
            <a:noFill/>
          </a:ln>
        </p:spPr>
      </p:pic>
      <p:pic>
        <p:nvPicPr>
          <p:cNvPr id="237" name="Google Shape;237;p28"/>
          <p:cNvPicPr preferRelativeResize="0"/>
          <p:nvPr/>
        </p:nvPicPr>
        <p:blipFill>
          <a:blip r:embed="rId7">
            <a:alphaModFix/>
          </a:blip>
          <a:stretch>
            <a:fillRect/>
          </a:stretch>
        </p:blipFill>
        <p:spPr>
          <a:xfrm>
            <a:off x="5008463" y="4411224"/>
            <a:ext cx="457936" cy="460200"/>
          </a:xfrm>
          <a:prstGeom prst="rect">
            <a:avLst/>
          </a:prstGeom>
          <a:noFill/>
          <a:ln>
            <a:noFill/>
          </a:ln>
        </p:spPr>
      </p:pic>
      <p:pic>
        <p:nvPicPr>
          <p:cNvPr id="238" name="Google Shape;238;p28"/>
          <p:cNvPicPr preferRelativeResize="0"/>
          <p:nvPr/>
        </p:nvPicPr>
        <p:blipFill>
          <a:blip r:embed="rId8">
            <a:alphaModFix/>
          </a:blip>
          <a:stretch>
            <a:fillRect/>
          </a:stretch>
        </p:blipFill>
        <p:spPr>
          <a:xfrm>
            <a:off x="6032490" y="4379037"/>
            <a:ext cx="513034" cy="524575"/>
          </a:xfrm>
          <a:prstGeom prst="rect">
            <a:avLst/>
          </a:prstGeom>
          <a:noFill/>
          <a:ln>
            <a:noFill/>
          </a:ln>
        </p:spPr>
      </p:pic>
      <p:pic>
        <p:nvPicPr>
          <p:cNvPr id="239" name="Google Shape;239;p28"/>
          <p:cNvPicPr preferRelativeResize="0"/>
          <p:nvPr/>
        </p:nvPicPr>
        <p:blipFill>
          <a:blip r:embed="rId9">
            <a:alphaModFix/>
          </a:blip>
          <a:stretch>
            <a:fillRect/>
          </a:stretch>
        </p:blipFill>
        <p:spPr>
          <a:xfrm>
            <a:off x="7111625" y="4425201"/>
            <a:ext cx="1102209" cy="432200"/>
          </a:xfrm>
          <a:prstGeom prst="rect">
            <a:avLst/>
          </a:prstGeom>
          <a:noFill/>
          <a:ln>
            <a:noFill/>
          </a:ln>
        </p:spPr>
      </p:pic>
      <p:pic>
        <p:nvPicPr>
          <p:cNvPr id="240" name="Google Shape;240;p28"/>
          <p:cNvPicPr preferRelativeResize="0"/>
          <p:nvPr/>
        </p:nvPicPr>
        <p:blipFill>
          <a:blip r:embed="rId10">
            <a:alphaModFix/>
          </a:blip>
          <a:stretch>
            <a:fillRect/>
          </a:stretch>
        </p:blipFill>
        <p:spPr>
          <a:xfrm>
            <a:off x="450375" y="1795550"/>
            <a:ext cx="2069876" cy="1552401"/>
          </a:xfrm>
          <a:prstGeom prst="rect">
            <a:avLst/>
          </a:prstGeom>
          <a:noFill/>
          <a:ln cap="flat" cmpd="sng" w="19050">
            <a:solidFill>
              <a:srgbClr val="0C343D"/>
            </a:solidFill>
            <a:prstDash val="solid"/>
            <a:round/>
            <a:headEnd len="sm" w="sm" type="none"/>
            <a:tailEnd len="sm" w="sm" type="none"/>
          </a:ln>
        </p:spPr>
      </p:pic>
      <p:pic>
        <p:nvPicPr>
          <p:cNvPr id="241" name="Google Shape;241;p28"/>
          <p:cNvPicPr preferRelativeResize="0"/>
          <p:nvPr/>
        </p:nvPicPr>
        <p:blipFill rotWithShape="1">
          <a:blip r:embed="rId11">
            <a:alphaModFix/>
          </a:blip>
          <a:srcRect b="5406" l="0" r="0" t="6394"/>
          <a:stretch/>
        </p:blipFill>
        <p:spPr>
          <a:xfrm>
            <a:off x="2708025" y="1508762"/>
            <a:ext cx="1728500" cy="2288300"/>
          </a:xfrm>
          <a:prstGeom prst="rect">
            <a:avLst/>
          </a:prstGeom>
          <a:noFill/>
          <a:ln cap="flat" cmpd="sng" w="19050">
            <a:solidFill>
              <a:srgbClr val="0C343D"/>
            </a:solidFill>
            <a:prstDash val="solid"/>
            <a:round/>
            <a:headEnd len="sm" w="sm" type="none"/>
            <a:tailEnd len="sm" w="sm" type="none"/>
          </a:ln>
        </p:spPr>
      </p:pic>
      <p:pic>
        <p:nvPicPr>
          <p:cNvPr id="242" name="Google Shape;242;p28"/>
          <p:cNvPicPr preferRelativeResize="0"/>
          <p:nvPr/>
        </p:nvPicPr>
        <p:blipFill>
          <a:blip r:embed="rId12">
            <a:alphaModFix/>
          </a:blip>
          <a:stretch>
            <a:fillRect/>
          </a:stretch>
        </p:blipFill>
        <p:spPr>
          <a:xfrm>
            <a:off x="4624288" y="1500540"/>
            <a:ext cx="1728499" cy="2304699"/>
          </a:xfrm>
          <a:prstGeom prst="rect">
            <a:avLst/>
          </a:prstGeom>
          <a:noFill/>
          <a:ln cap="flat" cmpd="sng" w="19050">
            <a:solidFill>
              <a:srgbClr val="0C343D"/>
            </a:solidFill>
            <a:prstDash val="solid"/>
            <a:round/>
            <a:headEnd len="sm" w="sm" type="none"/>
            <a:tailEnd len="sm" w="sm" type="none"/>
          </a:ln>
        </p:spPr>
      </p:pic>
      <p:pic>
        <p:nvPicPr>
          <p:cNvPr id="243" name="Google Shape;243;p28"/>
          <p:cNvPicPr preferRelativeResize="0"/>
          <p:nvPr/>
        </p:nvPicPr>
        <p:blipFill>
          <a:blip r:embed="rId13">
            <a:alphaModFix/>
          </a:blip>
          <a:stretch>
            <a:fillRect/>
          </a:stretch>
        </p:blipFill>
        <p:spPr>
          <a:xfrm>
            <a:off x="6540550" y="1730125"/>
            <a:ext cx="2244328" cy="1683246"/>
          </a:xfrm>
          <a:prstGeom prst="rect">
            <a:avLst/>
          </a:prstGeom>
          <a:noFill/>
          <a:ln cap="flat" cmpd="sng" w="19050">
            <a:solidFill>
              <a:srgbClr val="0C343D"/>
            </a:solidFill>
            <a:prstDash val="solid"/>
            <a:round/>
            <a:headEnd len="sm" w="sm" type="none"/>
            <a:tailEnd len="sm" w="sm" type="none"/>
          </a:ln>
        </p:spPr>
      </p:pic>
      <p:sp>
        <p:nvSpPr>
          <p:cNvPr id="244" name="Google Shape;244;p28"/>
          <p:cNvSpPr txBox="1"/>
          <p:nvPr/>
        </p:nvSpPr>
        <p:spPr>
          <a:xfrm>
            <a:off x="834462" y="3413375"/>
            <a:ext cx="1301700" cy="5808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Stone Pine/</a:t>
            </a:r>
            <a:endParaRPr b="1">
              <a:latin typeface="Comfortaa"/>
              <a:ea typeface="Comfortaa"/>
              <a:cs typeface="Comfortaa"/>
              <a:sym typeface="Comfortaa"/>
            </a:endParaRPr>
          </a:p>
          <a:p>
            <a:pPr indent="0" lvl="0" marL="0" rtl="0" algn="ctr">
              <a:spcBef>
                <a:spcPts val="0"/>
              </a:spcBef>
              <a:spcAft>
                <a:spcPts val="0"/>
              </a:spcAft>
              <a:buNone/>
            </a:pPr>
            <a:r>
              <a:rPr b="1" i="1" lang="en">
                <a:latin typeface="Comfortaa"/>
                <a:ea typeface="Comfortaa"/>
                <a:cs typeface="Comfortaa"/>
                <a:sym typeface="Comfortaa"/>
              </a:rPr>
              <a:t>Pinus pinea</a:t>
            </a:r>
            <a:endParaRPr b="1" i="1">
              <a:latin typeface="Comfortaa"/>
              <a:ea typeface="Comfortaa"/>
              <a:cs typeface="Comfortaa"/>
              <a:sym typeface="Comfortaa"/>
            </a:endParaRPr>
          </a:p>
          <a:p>
            <a:pPr indent="0" lvl="0" marL="0" rtl="0" algn="ctr">
              <a:spcBef>
                <a:spcPts val="0"/>
              </a:spcBef>
              <a:spcAft>
                <a:spcPts val="0"/>
              </a:spcAft>
              <a:buNone/>
            </a:pPr>
            <a:r>
              <a:t/>
            </a:r>
            <a:endParaRPr b="1">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245" name="Google Shape;245;p28"/>
          <p:cNvSpPr txBox="1"/>
          <p:nvPr/>
        </p:nvSpPr>
        <p:spPr>
          <a:xfrm>
            <a:off x="2825575" y="3465250"/>
            <a:ext cx="1493400" cy="8043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Chitalpa/ </a:t>
            </a:r>
            <a:r>
              <a:rPr b="1" i="1" lang="en">
                <a:latin typeface="Comfortaa"/>
                <a:ea typeface="Comfortaa"/>
                <a:cs typeface="Comfortaa"/>
                <a:sym typeface="Comfortaa"/>
              </a:rPr>
              <a:t>Chitalpa tashkentensis</a:t>
            </a:r>
            <a:endParaRPr b="1" i="1">
              <a:latin typeface="Comfortaa"/>
              <a:ea typeface="Comfortaa"/>
              <a:cs typeface="Comfortaa"/>
              <a:sym typeface="Comfortaa"/>
            </a:endParaRPr>
          </a:p>
          <a:p>
            <a:pPr indent="0" lvl="0" marL="0" rtl="0" algn="ctr">
              <a:spcBef>
                <a:spcPts val="0"/>
              </a:spcBef>
              <a:spcAft>
                <a:spcPts val="0"/>
              </a:spcAft>
              <a:buNone/>
            </a:pPr>
            <a:r>
              <a:rPr lang="en">
                <a:latin typeface="Comfortaa"/>
                <a:ea typeface="Comfortaa"/>
                <a:cs typeface="Comfortaa"/>
                <a:sym typeface="Comfortaa"/>
              </a:rPr>
              <a:t> </a:t>
            </a:r>
            <a:r>
              <a:rPr b="1" lang="en">
                <a:latin typeface="Comfortaa"/>
                <a:ea typeface="Comfortaa"/>
                <a:cs typeface="Comfortaa"/>
                <a:sym typeface="Comfortaa"/>
              </a:rPr>
              <a:t> </a:t>
            </a:r>
            <a:endParaRPr b="1">
              <a:latin typeface="Comfortaa"/>
              <a:ea typeface="Comfortaa"/>
              <a:cs typeface="Comfortaa"/>
              <a:sym typeface="Comfortaa"/>
            </a:endParaRPr>
          </a:p>
          <a:p>
            <a:pPr indent="0" lvl="0" marL="0" rtl="0" algn="ctr">
              <a:spcBef>
                <a:spcPts val="0"/>
              </a:spcBef>
              <a:spcAft>
                <a:spcPts val="0"/>
              </a:spcAft>
              <a:buNone/>
            </a:pPr>
            <a:r>
              <a:t/>
            </a:r>
            <a:endParaRPr sz="1450">
              <a:solidFill>
                <a:srgbClr val="B3B3B3"/>
              </a:solidFill>
              <a:highlight>
                <a:srgbClr val="FFFFFF"/>
              </a:highlight>
            </a:endParaRPr>
          </a:p>
          <a:p>
            <a:pPr indent="0" lvl="0" marL="0" rtl="0" algn="ctr">
              <a:spcBef>
                <a:spcPts val="0"/>
              </a:spcBef>
              <a:spcAft>
                <a:spcPts val="0"/>
              </a:spcAft>
              <a:buNone/>
            </a:pPr>
            <a:r>
              <a:t/>
            </a:r>
            <a:endParaRPr sz="1450">
              <a:solidFill>
                <a:srgbClr val="B3B3B3"/>
              </a:solidFill>
              <a:highlight>
                <a:srgbClr val="FFFFFF"/>
              </a:highlight>
            </a:endParaRPr>
          </a:p>
        </p:txBody>
      </p:sp>
      <p:sp>
        <p:nvSpPr>
          <p:cNvPr id="246" name="Google Shape;246;p28"/>
          <p:cNvSpPr txBox="1"/>
          <p:nvPr/>
        </p:nvSpPr>
        <p:spPr>
          <a:xfrm>
            <a:off x="4624238" y="3600100"/>
            <a:ext cx="1728600" cy="6276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Eucalyptus/ </a:t>
            </a:r>
            <a:r>
              <a:rPr b="1" i="1" lang="en">
                <a:latin typeface="Comfortaa"/>
                <a:ea typeface="Comfortaa"/>
                <a:cs typeface="Comfortaa"/>
                <a:sym typeface="Comfortaa"/>
              </a:rPr>
              <a:t>Eucalyptus spp.</a:t>
            </a:r>
            <a:endParaRPr>
              <a:latin typeface="Comfortaa"/>
              <a:ea typeface="Comfortaa"/>
              <a:cs typeface="Comfortaa"/>
              <a:sym typeface="Comfortaa"/>
            </a:endParaRPr>
          </a:p>
        </p:txBody>
      </p:sp>
      <p:sp>
        <p:nvSpPr>
          <p:cNvPr id="247" name="Google Shape;247;p28"/>
          <p:cNvSpPr txBox="1"/>
          <p:nvPr/>
        </p:nvSpPr>
        <p:spPr>
          <a:xfrm>
            <a:off x="6658125" y="3465238"/>
            <a:ext cx="1959000" cy="804300"/>
          </a:xfrm>
          <a:prstGeom prst="rect">
            <a:avLst/>
          </a:prstGeom>
          <a:solidFill>
            <a:srgbClr val="D0E0E3"/>
          </a:solidFill>
          <a:ln cap="flat" cmpd="sng" w="19050">
            <a:solidFill>
              <a:srgbClr val="0C343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Coast Live Oak/</a:t>
            </a:r>
            <a:r>
              <a:rPr b="1" i="1" lang="en">
                <a:latin typeface="Comfortaa"/>
                <a:ea typeface="Comfortaa"/>
                <a:cs typeface="Comfortaa"/>
                <a:sym typeface="Comfortaa"/>
              </a:rPr>
              <a:t>Quercus agrifolia</a:t>
            </a:r>
            <a:endParaRPr b="1" i="1">
              <a:latin typeface="Comfortaa"/>
              <a:ea typeface="Comfortaa"/>
              <a:cs typeface="Comfortaa"/>
              <a:sym typeface="Comfortaa"/>
            </a:endParaRPr>
          </a:p>
          <a:p>
            <a:pPr indent="0" lvl="0" marL="0" rtl="0" algn="ctr">
              <a:spcBef>
                <a:spcPts val="0"/>
              </a:spcBef>
              <a:spcAft>
                <a:spcPts val="0"/>
              </a:spcAft>
              <a:buNone/>
            </a:pPr>
            <a:r>
              <a:t/>
            </a:r>
            <a:endParaRPr b="1" sz="1200">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9"/>
          <p:cNvSpPr txBox="1"/>
          <p:nvPr/>
        </p:nvSpPr>
        <p:spPr>
          <a:xfrm>
            <a:off x="337650" y="136550"/>
            <a:ext cx="2858400" cy="25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93C47D"/>
                </a:solidFill>
                <a:latin typeface="Comfortaa"/>
                <a:ea typeface="Comfortaa"/>
                <a:cs typeface="Comfortaa"/>
                <a:sym typeface="Comfortaa"/>
              </a:rPr>
              <a:t>How else will you celebrate Earth Day?</a:t>
            </a:r>
            <a:endParaRPr b="1" sz="3000">
              <a:solidFill>
                <a:srgbClr val="93C47D"/>
              </a:solidFill>
              <a:latin typeface="Comfortaa"/>
              <a:ea typeface="Comfortaa"/>
              <a:cs typeface="Comfortaa"/>
              <a:sym typeface="Comfortaa"/>
            </a:endParaRPr>
          </a:p>
        </p:txBody>
      </p:sp>
      <p:pic>
        <p:nvPicPr>
          <p:cNvPr id="253" name="Google Shape;253;p29"/>
          <p:cNvPicPr preferRelativeResize="0"/>
          <p:nvPr/>
        </p:nvPicPr>
        <p:blipFill>
          <a:blip r:embed="rId3">
            <a:alphaModFix/>
          </a:blip>
          <a:stretch>
            <a:fillRect/>
          </a:stretch>
        </p:blipFill>
        <p:spPr>
          <a:xfrm>
            <a:off x="3450350" y="372988"/>
            <a:ext cx="3071623" cy="2265630"/>
          </a:xfrm>
          <a:prstGeom prst="rect">
            <a:avLst/>
          </a:prstGeom>
          <a:noFill/>
          <a:ln>
            <a:noFill/>
          </a:ln>
        </p:spPr>
      </p:pic>
      <p:pic>
        <p:nvPicPr>
          <p:cNvPr id="254" name="Google Shape;254;p29"/>
          <p:cNvPicPr preferRelativeResize="0"/>
          <p:nvPr/>
        </p:nvPicPr>
        <p:blipFill>
          <a:blip r:embed="rId4">
            <a:alphaModFix/>
          </a:blip>
          <a:stretch>
            <a:fillRect/>
          </a:stretch>
        </p:blipFill>
        <p:spPr>
          <a:xfrm>
            <a:off x="3535300" y="2787376"/>
            <a:ext cx="3071625" cy="2048774"/>
          </a:xfrm>
          <a:prstGeom prst="rect">
            <a:avLst/>
          </a:prstGeom>
          <a:noFill/>
          <a:ln>
            <a:noFill/>
          </a:ln>
        </p:spPr>
      </p:pic>
      <p:pic>
        <p:nvPicPr>
          <p:cNvPr id="255" name="Google Shape;255;p29"/>
          <p:cNvPicPr preferRelativeResize="0"/>
          <p:nvPr/>
        </p:nvPicPr>
        <p:blipFill>
          <a:blip r:embed="rId5">
            <a:alphaModFix/>
          </a:blip>
          <a:stretch>
            <a:fillRect/>
          </a:stretch>
        </p:blipFill>
        <p:spPr>
          <a:xfrm>
            <a:off x="5999675" y="2709900"/>
            <a:ext cx="2968676" cy="1969225"/>
          </a:xfrm>
          <a:prstGeom prst="rect">
            <a:avLst/>
          </a:prstGeom>
          <a:noFill/>
          <a:ln>
            <a:noFill/>
          </a:ln>
        </p:spPr>
      </p:pic>
      <p:pic>
        <p:nvPicPr>
          <p:cNvPr id="256" name="Google Shape;256;p29"/>
          <p:cNvPicPr preferRelativeResize="0"/>
          <p:nvPr/>
        </p:nvPicPr>
        <p:blipFill>
          <a:blip r:embed="rId6">
            <a:alphaModFix/>
          </a:blip>
          <a:stretch>
            <a:fillRect/>
          </a:stretch>
        </p:blipFill>
        <p:spPr>
          <a:xfrm>
            <a:off x="6054800" y="552243"/>
            <a:ext cx="2858426" cy="1907100"/>
          </a:xfrm>
          <a:prstGeom prst="rect">
            <a:avLst/>
          </a:prstGeom>
          <a:noFill/>
          <a:ln>
            <a:noFill/>
          </a:ln>
        </p:spPr>
      </p:pic>
      <p:pic>
        <p:nvPicPr>
          <p:cNvPr id="257" name="Google Shape;257;p29"/>
          <p:cNvPicPr preferRelativeResize="0"/>
          <p:nvPr/>
        </p:nvPicPr>
        <p:blipFill>
          <a:blip r:embed="rId7">
            <a:alphaModFix/>
          </a:blip>
          <a:stretch>
            <a:fillRect/>
          </a:stretch>
        </p:blipFill>
        <p:spPr>
          <a:xfrm>
            <a:off x="229950" y="2709900"/>
            <a:ext cx="3672876" cy="2203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61" name="Shape 261"/>
        <p:cNvGrpSpPr/>
        <p:nvPr/>
      </p:nvGrpSpPr>
      <p:grpSpPr>
        <a:xfrm>
          <a:off x="0" y="0"/>
          <a:ext cx="0" cy="0"/>
          <a:chOff x="0" y="0"/>
          <a:chExt cx="0" cy="0"/>
        </a:xfrm>
      </p:grpSpPr>
      <p:sp>
        <p:nvSpPr>
          <p:cNvPr id="262" name="Google Shape;262;p30"/>
          <p:cNvSpPr txBox="1"/>
          <p:nvPr/>
        </p:nvSpPr>
        <p:spPr>
          <a:xfrm>
            <a:off x="3710075" y="1761000"/>
            <a:ext cx="5312100" cy="11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Impact"/>
                <a:ea typeface="Impact"/>
                <a:cs typeface="Impact"/>
                <a:sym typeface="Impact"/>
              </a:rPr>
              <a:t>redlands.edu/trees</a:t>
            </a:r>
            <a:endParaRPr sz="4800">
              <a:solidFill>
                <a:srgbClr val="FFFFFF"/>
              </a:solidFill>
              <a:latin typeface="Impact"/>
              <a:ea typeface="Impact"/>
              <a:cs typeface="Impact"/>
              <a:sym typeface="Impact"/>
            </a:endParaRPr>
          </a:p>
        </p:txBody>
      </p:sp>
      <p:pic>
        <p:nvPicPr>
          <p:cNvPr id="263" name="Google Shape;263;p30"/>
          <p:cNvPicPr preferRelativeResize="0"/>
          <p:nvPr/>
        </p:nvPicPr>
        <p:blipFill>
          <a:blip r:embed="rId4">
            <a:alphaModFix/>
          </a:blip>
          <a:stretch>
            <a:fillRect/>
          </a:stretch>
        </p:blipFill>
        <p:spPr>
          <a:xfrm>
            <a:off x="6740775" y="3864650"/>
            <a:ext cx="2281400" cy="112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3433200" y="107913"/>
            <a:ext cx="1662825" cy="1662825"/>
          </a:xfrm>
          <a:prstGeom prst="rect">
            <a:avLst/>
          </a:prstGeom>
          <a:noFill/>
          <a:ln>
            <a:noFill/>
          </a:ln>
        </p:spPr>
      </p:pic>
      <p:pic>
        <p:nvPicPr>
          <p:cNvPr id="66" name="Google Shape;66;p14"/>
          <p:cNvPicPr preferRelativeResize="0"/>
          <p:nvPr/>
        </p:nvPicPr>
        <p:blipFill>
          <a:blip r:embed="rId4">
            <a:alphaModFix/>
          </a:blip>
          <a:stretch>
            <a:fillRect/>
          </a:stretch>
        </p:blipFill>
        <p:spPr>
          <a:xfrm>
            <a:off x="7147125" y="466875"/>
            <a:ext cx="1860300" cy="1240200"/>
          </a:xfrm>
          <a:prstGeom prst="rect">
            <a:avLst/>
          </a:prstGeom>
          <a:noFill/>
          <a:ln>
            <a:noFill/>
          </a:ln>
        </p:spPr>
      </p:pic>
      <p:pic>
        <p:nvPicPr>
          <p:cNvPr id="67" name="Google Shape;67;p14"/>
          <p:cNvPicPr preferRelativeResize="0"/>
          <p:nvPr/>
        </p:nvPicPr>
        <p:blipFill>
          <a:blip r:embed="rId5">
            <a:alphaModFix/>
          </a:blip>
          <a:stretch>
            <a:fillRect/>
          </a:stretch>
        </p:blipFill>
        <p:spPr>
          <a:xfrm>
            <a:off x="5532475" y="3014598"/>
            <a:ext cx="1356300" cy="1266900"/>
          </a:xfrm>
          <a:prstGeom prst="rect">
            <a:avLst/>
          </a:prstGeom>
          <a:noFill/>
          <a:ln>
            <a:noFill/>
          </a:ln>
        </p:spPr>
      </p:pic>
      <p:pic>
        <p:nvPicPr>
          <p:cNvPr id="68" name="Google Shape;68;p14"/>
          <p:cNvPicPr preferRelativeResize="0"/>
          <p:nvPr/>
        </p:nvPicPr>
        <p:blipFill>
          <a:blip r:embed="rId6">
            <a:alphaModFix/>
          </a:blip>
          <a:stretch>
            <a:fillRect/>
          </a:stretch>
        </p:blipFill>
        <p:spPr>
          <a:xfrm>
            <a:off x="133150" y="423426"/>
            <a:ext cx="1320475" cy="1327075"/>
          </a:xfrm>
          <a:prstGeom prst="rect">
            <a:avLst/>
          </a:prstGeom>
          <a:noFill/>
          <a:ln>
            <a:noFill/>
          </a:ln>
        </p:spPr>
      </p:pic>
      <p:sp>
        <p:nvSpPr>
          <p:cNvPr id="69" name="Google Shape;69;p14"/>
          <p:cNvSpPr txBox="1"/>
          <p:nvPr/>
        </p:nvSpPr>
        <p:spPr>
          <a:xfrm>
            <a:off x="1616888" y="296575"/>
            <a:ext cx="1571100" cy="217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Redlands Unified School District (RUSD) </a:t>
            </a:r>
            <a:r>
              <a:rPr lang="en" sz="1600">
                <a:solidFill>
                  <a:srgbClr val="6AA84F"/>
                </a:solidFill>
                <a:latin typeface="Comfortaa"/>
                <a:ea typeface="Comfortaa"/>
                <a:cs typeface="Comfortaa"/>
                <a:sym typeface="Comfortaa"/>
              </a:rPr>
              <a:t>is the school District that your school is in! </a:t>
            </a:r>
            <a:endParaRPr sz="1600">
              <a:solidFill>
                <a:srgbClr val="6AA84F"/>
              </a:solidFill>
              <a:latin typeface="Comfortaa"/>
              <a:ea typeface="Comfortaa"/>
              <a:cs typeface="Comfortaa"/>
              <a:sym typeface="Comfortaa"/>
            </a:endParaRPr>
          </a:p>
        </p:txBody>
      </p:sp>
      <p:sp>
        <p:nvSpPr>
          <p:cNvPr id="70" name="Google Shape;70;p14"/>
          <p:cNvSpPr txBox="1"/>
          <p:nvPr/>
        </p:nvSpPr>
        <p:spPr>
          <a:xfrm>
            <a:off x="5576525" y="200175"/>
            <a:ext cx="1662900" cy="201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University of Redlands </a:t>
            </a:r>
            <a:r>
              <a:rPr lang="en" sz="1600">
                <a:solidFill>
                  <a:srgbClr val="6AA84F"/>
                </a:solidFill>
                <a:latin typeface="Comfortaa"/>
                <a:ea typeface="Comfortaa"/>
                <a:cs typeface="Comfortaa"/>
                <a:sym typeface="Comfortaa"/>
              </a:rPr>
              <a:t>is a private institution of higher education here in Redlands</a:t>
            </a:r>
            <a:endParaRPr sz="1600">
              <a:solidFill>
                <a:srgbClr val="6AA84F"/>
              </a:solidFill>
              <a:latin typeface="Comfortaa"/>
              <a:ea typeface="Comfortaa"/>
              <a:cs typeface="Comfortaa"/>
              <a:sym typeface="Comfortaa"/>
            </a:endParaRPr>
          </a:p>
        </p:txBody>
      </p:sp>
      <p:sp>
        <p:nvSpPr>
          <p:cNvPr id="71" name="Google Shape;71;p14"/>
          <p:cNvSpPr txBox="1"/>
          <p:nvPr/>
        </p:nvSpPr>
        <p:spPr>
          <a:xfrm>
            <a:off x="3351263" y="1344300"/>
            <a:ext cx="1962900" cy="26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rgbClr val="6AA84F"/>
                </a:solidFill>
                <a:latin typeface="Comfortaa"/>
                <a:ea typeface="Comfortaa"/>
                <a:cs typeface="Comfortaa"/>
                <a:sym typeface="Comfortaa"/>
              </a:rPr>
              <a:t>Environmental Systems Research Institute (ESRI)</a:t>
            </a:r>
            <a:endParaRPr b="1" sz="1500">
              <a:solidFill>
                <a:srgbClr val="6AA84F"/>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 sz="1500">
                <a:solidFill>
                  <a:srgbClr val="6AA84F"/>
                </a:solidFill>
                <a:latin typeface="Comfortaa"/>
                <a:ea typeface="Comfortaa"/>
                <a:cs typeface="Comfortaa"/>
                <a:sym typeface="Comfortaa"/>
              </a:rPr>
              <a:t>Creator of Geographic Information Systems (GIS), software that collects and analyzes data in a geographical context</a:t>
            </a:r>
            <a:endParaRPr sz="1500">
              <a:solidFill>
                <a:srgbClr val="6AA84F"/>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 sz="1500">
                <a:solidFill>
                  <a:srgbClr val="6AA84F"/>
                </a:solidFill>
                <a:latin typeface="Comfortaa"/>
                <a:ea typeface="Comfortaa"/>
                <a:cs typeface="Comfortaa"/>
                <a:sym typeface="Comfortaa"/>
              </a:rPr>
              <a:t>“The Science of Where”</a:t>
            </a:r>
            <a:endParaRPr sz="1500">
              <a:solidFill>
                <a:srgbClr val="6AA84F"/>
              </a:solidFill>
              <a:latin typeface="Comfortaa"/>
              <a:ea typeface="Comfortaa"/>
              <a:cs typeface="Comfortaa"/>
              <a:sym typeface="Comfortaa"/>
            </a:endParaRPr>
          </a:p>
          <a:p>
            <a:pPr indent="0" lvl="0" marL="0" rtl="0" algn="ctr">
              <a:spcBef>
                <a:spcPts val="0"/>
              </a:spcBef>
              <a:spcAft>
                <a:spcPts val="0"/>
              </a:spcAft>
              <a:buNone/>
            </a:pPr>
            <a:r>
              <a:t/>
            </a:r>
            <a:endParaRPr b="1" sz="1600">
              <a:solidFill>
                <a:srgbClr val="6AA84F"/>
              </a:solidFill>
              <a:latin typeface="Comfortaa"/>
              <a:ea typeface="Comfortaa"/>
              <a:cs typeface="Comfortaa"/>
              <a:sym typeface="Comfortaa"/>
            </a:endParaRPr>
          </a:p>
        </p:txBody>
      </p:sp>
      <p:sp>
        <p:nvSpPr>
          <p:cNvPr id="72" name="Google Shape;72;p14"/>
          <p:cNvSpPr txBox="1"/>
          <p:nvPr/>
        </p:nvSpPr>
        <p:spPr>
          <a:xfrm>
            <a:off x="6882213" y="2146925"/>
            <a:ext cx="2194500" cy="26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500">
                <a:solidFill>
                  <a:srgbClr val="6AA84F"/>
                </a:solidFill>
                <a:latin typeface="Comfortaa"/>
                <a:ea typeface="Comfortaa"/>
                <a:cs typeface="Comfortaa"/>
                <a:sym typeface="Comfortaa"/>
              </a:rPr>
              <a:t>Inland Empire Resource Conservation District (IERCD)</a:t>
            </a:r>
            <a:endParaRPr b="1" sz="1500">
              <a:solidFill>
                <a:srgbClr val="6AA84F"/>
              </a:solidFill>
              <a:latin typeface="Comfortaa"/>
              <a:ea typeface="Comfortaa"/>
              <a:cs typeface="Comfortaa"/>
              <a:sym typeface="Comfortaa"/>
            </a:endParaRPr>
          </a:p>
          <a:p>
            <a:pPr indent="0" lvl="0" marL="0" rtl="0" algn="ctr">
              <a:spcBef>
                <a:spcPts val="0"/>
              </a:spcBef>
              <a:spcAft>
                <a:spcPts val="0"/>
              </a:spcAft>
              <a:buClr>
                <a:schemeClr val="dk1"/>
              </a:buClr>
              <a:buSzPts val="1100"/>
              <a:buFont typeface="Arial"/>
              <a:buNone/>
            </a:pPr>
            <a:r>
              <a:rPr lang="en" sz="1500">
                <a:solidFill>
                  <a:srgbClr val="6AA84F"/>
                </a:solidFill>
                <a:highlight>
                  <a:schemeClr val="lt1"/>
                </a:highlight>
                <a:latin typeface="Comfortaa"/>
                <a:ea typeface="Comfortaa"/>
                <a:cs typeface="Comfortaa"/>
                <a:sym typeface="Comfortaa"/>
              </a:rPr>
              <a:t>a local government agency that provides a range of services in habitat conservation, and education to residents in the Inland Empire.</a:t>
            </a:r>
            <a:r>
              <a:rPr lang="en" sz="1500">
                <a:solidFill>
                  <a:srgbClr val="6AA84F"/>
                </a:solidFill>
                <a:latin typeface="Comfortaa"/>
                <a:ea typeface="Comfortaa"/>
                <a:cs typeface="Comfortaa"/>
                <a:sym typeface="Comfortaa"/>
              </a:rPr>
              <a:t> </a:t>
            </a:r>
            <a:endParaRPr sz="1500">
              <a:solidFill>
                <a:srgbClr val="6AA84F"/>
              </a:solidFill>
              <a:latin typeface="Comfortaa"/>
              <a:ea typeface="Comfortaa"/>
              <a:cs typeface="Comfortaa"/>
              <a:sym typeface="Comfortaa"/>
            </a:endParaRPr>
          </a:p>
          <a:p>
            <a:pPr indent="0" lvl="0" marL="0" rtl="0" algn="ctr">
              <a:spcBef>
                <a:spcPts val="0"/>
              </a:spcBef>
              <a:spcAft>
                <a:spcPts val="0"/>
              </a:spcAft>
              <a:buNone/>
            </a:pPr>
            <a:r>
              <a:t/>
            </a:r>
            <a:endParaRPr b="1" sz="1600">
              <a:solidFill>
                <a:srgbClr val="6AA84F"/>
              </a:solidFill>
              <a:latin typeface="Comfortaa"/>
              <a:ea typeface="Comfortaa"/>
              <a:cs typeface="Comfortaa"/>
              <a:sym typeface="Comfortaa"/>
            </a:endParaRPr>
          </a:p>
        </p:txBody>
      </p:sp>
      <p:sp>
        <p:nvSpPr>
          <p:cNvPr id="73" name="Google Shape;73;p14"/>
          <p:cNvSpPr txBox="1"/>
          <p:nvPr/>
        </p:nvSpPr>
        <p:spPr>
          <a:xfrm>
            <a:off x="49525" y="2063025"/>
            <a:ext cx="1733700" cy="29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6AA84F"/>
                </a:solidFill>
                <a:latin typeface="Comfortaa"/>
                <a:ea typeface="Comfortaa"/>
                <a:cs typeface="Comfortaa"/>
                <a:sym typeface="Comfortaa"/>
              </a:rPr>
              <a:t>The City of Redlands </a:t>
            </a:r>
            <a:r>
              <a:rPr lang="en" sz="1600">
                <a:solidFill>
                  <a:srgbClr val="6AA84F"/>
                </a:solidFill>
                <a:latin typeface="Comfortaa"/>
                <a:ea typeface="Comfortaa"/>
                <a:cs typeface="Comfortaa"/>
                <a:sym typeface="Comfortaa"/>
              </a:rPr>
              <a:t>is where you attend school. City staffers work hard to make Redlands a wonderful place to live, work and study!</a:t>
            </a:r>
            <a:endParaRPr sz="1600">
              <a:solidFill>
                <a:srgbClr val="6AA84F"/>
              </a:solidFill>
              <a:latin typeface="Comfortaa"/>
              <a:ea typeface="Comfortaa"/>
              <a:cs typeface="Comfortaa"/>
              <a:sym typeface="Comfortaa"/>
            </a:endParaRPr>
          </a:p>
        </p:txBody>
      </p:sp>
      <p:pic>
        <p:nvPicPr>
          <p:cNvPr id="74" name="Google Shape;74;p14"/>
          <p:cNvPicPr preferRelativeResize="0"/>
          <p:nvPr/>
        </p:nvPicPr>
        <p:blipFill>
          <a:blip r:embed="rId7">
            <a:alphaModFix/>
          </a:blip>
          <a:stretch>
            <a:fillRect/>
          </a:stretch>
        </p:blipFill>
        <p:spPr>
          <a:xfrm>
            <a:off x="1783175" y="2798353"/>
            <a:ext cx="1239016" cy="126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nvSpPr>
        <p:spPr>
          <a:xfrm>
            <a:off x="0" y="26650"/>
            <a:ext cx="4887000" cy="147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latin typeface="Comfortaa"/>
                <a:ea typeface="Comfortaa"/>
                <a:cs typeface="Comfortaa"/>
                <a:sym typeface="Comfortaa"/>
              </a:rPr>
              <a:t>Origins of the first Earth Day: April 22nd, 1970</a:t>
            </a:r>
            <a:endParaRPr b="1" sz="3000">
              <a:latin typeface="Comfortaa"/>
              <a:ea typeface="Comfortaa"/>
              <a:cs typeface="Comfortaa"/>
              <a:sym typeface="Comfortaa"/>
            </a:endParaRPr>
          </a:p>
        </p:txBody>
      </p:sp>
      <p:sp>
        <p:nvSpPr>
          <p:cNvPr id="80" name="Google Shape;80;p15"/>
          <p:cNvSpPr txBox="1"/>
          <p:nvPr/>
        </p:nvSpPr>
        <p:spPr>
          <a:xfrm>
            <a:off x="0" y="4274375"/>
            <a:ext cx="4810800" cy="86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Comfortaa"/>
                <a:ea typeface="Comfortaa"/>
                <a:cs typeface="Comfortaa"/>
                <a:sym typeface="Comfortaa"/>
              </a:rPr>
              <a:t>Event: </a:t>
            </a:r>
            <a:r>
              <a:rPr lang="en" sz="2000">
                <a:solidFill>
                  <a:srgbClr val="38761D"/>
                </a:solidFill>
                <a:latin typeface="Comfortaa"/>
                <a:ea typeface="Comfortaa"/>
                <a:cs typeface="Comfortaa"/>
                <a:sym typeface="Comfortaa"/>
              </a:rPr>
              <a:t>January 28th, 1969 Santa Barbara oil spill</a:t>
            </a:r>
            <a:endParaRPr sz="2000"/>
          </a:p>
        </p:txBody>
      </p:sp>
      <p:pic>
        <p:nvPicPr>
          <p:cNvPr id="81" name="Google Shape;81;p15"/>
          <p:cNvPicPr preferRelativeResize="0"/>
          <p:nvPr/>
        </p:nvPicPr>
        <p:blipFill>
          <a:blip r:embed="rId3">
            <a:alphaModFix/>
          </a:blip>
          <a:stretch>
            <a:fillRect/>
          </a:stretch>
        </p:blipFill>
        <p:spPr>
          <a:xfrm>
            <a:off x="76150" y="1613925"/>
            <a:ext cx="4734700" cy="2660450"/>
          </a:xfrm>
          <a:prstGeom prst="rect">
            <a:avLst/>
          </a:prstGeom>
          <a:noFill/>
          <a:ln>
            <a:noFill/>
          </a:ln>
        </p:spPr>
      </p:pic>
      <p:pic>
        <p:nvPicPr>
          <p:cNvPr id="82" name="Google Shape;82;p15"/>
          <p:cNvPicPr preferRelativeResize="0"/>
          <p:nvPr/>
        </p:nvPicPr>
        <p:blipFill>
          <a:blip r:embed="rId4">
            <a:alphaModFix/>
          </a:blip>
          <a:stretch>
            <a:fillRect/>
          </a:stretch>
        </p:blipFill>
        <p:spPr>
          <a:xfrm>
            <a:off x="5039400" y="152400"/>
            <a:ext cx="3952201" cy="2466913"/>
          </a:xfrm>
          <a:prstGeom prst="rect">
            <a:avLst/>
          </a:prstGeom>
          <a:noFill/>
          <a:ln>
            <a:noFill/>
          </a:ln>
        </p:spPr>
      </p:pic>
      <p:sp>
        <p:nvSpPr>
          <p:cNvPr id="83" name="Google Shape;83;p15"/>
          <p:cNvSpPr txBox="1"/>
          <p:nvPr/>
        </p:nvSpPr>
        <p:spPr>
          <a:xfrm>
            <a:off x="5039400" y="2571750"/>
            <a:ext cx="3952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Comfortaa"/>
                <a:ea typeface="Comfortaa"/>
                <a:cs typeface="Comfortaa"/>
                <a:sym typeface="Comfortaa"/>
              </a:rPr>
              <a:t>Target Participants: </a:t>
            </a:r>
            <a:r>
              <a:rPr lang="en" sz="2000">
                <a:solidFill>
                  <a:srgbClr val="38761D"/>
                </a:solidFill>
                <a:latin typeface="Comfortaa"/>
                <a:ea typeface="Comfortaa"/>
                <a:cs typeface="Comfortaa"/>
                <a:sym typeface="Comfortaa"/>
              </a:rPr>
              <a:t>students</a:t>
            </a:r>
            <a:endParaRPr sz="2000">
              <a:latin typeface="Comfortaa"/>
              <a:ea typeface="Comfortaa"/>
              <a:cs typeface="Comfortaa"/>
              <a:sym typeface="Comfortaa"/>
            </a:endParaRPr>
          </a:p>
        </p:txBody>
      </p:sp>
      <p:pic>
        <p:nvPicPr>
          <p:cNvPr id="84" name="Google Shape;84;p15"/>
          <p:cNvPicPr preferRelativeResize="0"/>
          <p:nvPr/>
        </p:nvPicPr>
        <p:blipFill>
          <a:blip r:embed="rId5">
            <a:alphaModFix/>
          </a:blip>
          <a:stretch>
            <a:fillRect/>
          </a:stretch>
        </p:blipFill>
        <p:spPr>
          <a:xfrm>
            <a:off x="5039400" y="152400"/>
            <a:ext cx="3810000" cy="3638550"/>
          </a:xfrm>
          <a:prstGeom prst="rect">
            <a:avLst/>
          </a:prstGeom>
          <a:noFill/>
          <a:ln>
            <a:noFill/>
          </a:ln>
        </p:spPr>
      </p:pic>
      <p:pic>
        <p:nvPicPr>
          <p:cNvPr id="85" name="Google Shape;85;p15"/>
          <p:cNvPicPr preferRelativeResize="0"/>
          <p:nvPr/>
        </p:nvPicPr>
        <p:blipFill>
          <a:blip r:embed="rId6">
            <a:alphaModFix/>
          </a:blip>
          <a:stretch>
            <a:fillRect/>
          </a:stretch>
        </p:blipFill>
        <p:spPr>
          <a:xfrm>
            <a:off x="5039400" y="2064600"/>
            <a:ext cx="4039299" cy="2308175"/>
          </a:xfrm>
          <a:prstGeom prst="rect">
            <a:avLst/>
          </a:prstGeom>
          <a:noFill/>
          <a:ln>
            <a:noFill/>
          </a:ln>
        </p:spPr>
      </p:pic>
      <p:sp>
        <p:nvSpPr>
          <p:cNvPr id="86" name="Google Shape;86;p15"/>
          <p:cNvSpPr txBox="1"/>
          <p:nvPr/>
        </p:nvSpPr>
        <p:spPr>
          <a:xfrm>
            <a:off x="5039400" y="4372775"/>
            <a:ext cx="3952200" cy="67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38761D"/>
                </a:solidFill>
                <a:latin typeface="Comfortaa"/>
                <a:ea typeface="Comfortaa"/>
                <a:cs typeface="Comfortaa"/>
                <a:sym typeface="Comfortaa"/>
              </a:rPr>
              <a:t>Resulting Impact: </a:t>
            </a:r>
            <a:r>
              <a:rPr lang="en" sz="2000">
                <a:solidFill>
                  <a:srgbClr val="38761D"/>
                </a:solidFill>
                <a:latin typeface="Comfortaa"/>
                <a:ea typeface="Comfortaa"/>
                <a:cs typeface="Comfortaa"/>
                <a:sym typeface="Comfortaa"/>
              </a:rPr>
              <a:t>landmark legislation</a:t>
            </a:r>
            <a:endParaRPr sz="2000">
              <a:latin typeface="Comfortaa"/>
              <a:ea typeface="Comfortaa"/>
              <a:cs typeface="Comfortaa"/>
              <a:sym typeface="Comfortaa"/>
            </a:endParaRPr>
          </a:p>
        </p:txBody>
      </p:sp>
      <p:pic>
        <p:nvPicPr>
          <p:cNvPr id="87" name="Google Shape;87;p15"/>
          <p:cNvPicPr preferRelativeResize="0"/>
          <p:nvPr/>
        </p:nvPicPr>
        <p:blipFill>
          <a:blip r:embed="rId7">
            <a:alphaModFix/>
          </a:blip>
          <a:stretch>
            <a:fillRect/>
          </a:stretch>
        </p:blipFill>
        <p:spPr>
          <a:xfrm>
            <a:off x="-102787" y="0"/>
            <a:ext cx="5092575"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6"/>
          <p:cNvSpPr txBox="1"/>
          <p:nvPr/>
        </p:nvSpPr>
        <p:spPr>
          <a:xfrm>
            <a:off x="1950600" y="193150"/>
            <a:ext cx="5242800" cy="1715400"/>
          </a:xfrm>
          <a:prstGeom prst="rect">
            <a:avLst/>
          </a:prstGeom>
          <a:solidFill>
            <a:srgbClr val="CCCCCC"/>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000">
                <a:latin typeface="Comfortaa"/>
                <a:ea typeface="Comfortaa"/>
                <a:cs typeface="Comfortaa"/>
                <a:sym typeface="Comfortaa"/>
              </a:rPr>
              <a:t>Lasting impact of the first Earth Day: first large-scale organized movement in recognition of the connection between environmental health and human health</a:t>
            </a:r>
            <a:endParaRPr b="1" sz="2000">
              <a:latin typeface="Comfortaa"/>
              <a:ea typeface="Comfortaa"/>
              <a:cs typeface="Comfortaa"/>
              <a:sym typeface="Comfortaa"/>
            </a:endParaRPr>
          </a:p>
          <a:p>
            <a:pPr indent="0" lvl="0" marL="0" rtl="0" algn="ctr">
              <a:spcBef>
                <a:spcPts val="0"/>
              </a:spcBef>
              <a:spcAft>
                <a:spcPts val="0"/>
              </a:spcAft>
              <a:buNone/>
            </a:pPr>
            <a:r>
              <a:t/>
            </a:r>
            <a:endParaRPr b="1">
              <a:solidFill>
                <a:srgbClr val="FFFFFF"/>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7"/>
          <p:cNvSpPr txBox="1"/>
          <p:nvPr/>
        </p:nvSpPr>
        <p:spPr>
          <a:xfrm>
            <a:off x="0" y="26650"/>
            <a:ext cx="3416400" cy="6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38761D"/>
                </a:solidFill>
                <a:latin typeface="Comfortaa"/>
                <a:ea typeface="Comfortaa"/>
                <a:cs typeface="Comfortaa"/>
                <a:sym typeface="Comfortaa"/>
              </a:rPr>
              <a:t>April 22nd, 2020</a:t>
            </a:r>
            <a:endParaRPr b="1" sz="2600">
              <a:latin typeface="Comfortaa"/>
              <a:ea typeface="Comfortaa"/>
              <a:cs typeface="Comfortaa"/>
              <a:sym typeface="Comfortaa"/>
            </a:endParaRPr>
          </a:p>
        </p:txBody>
      </p:sp>
      <p:sp>
        <p:nvSpPr>
          <p:cNvPr id="98" name="Google Shape;98;p17"/>
          <p:cNvSpPr txBox="1"/>
          <p:nvPr/>
        </p:nvSpPr>
        <p:spPr>
          <a:xfrm>
            <a:off x="0" y="1835675"/>
            <a:ext cx="3416400" cy="156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38761D"/>
                </a:solidFill>
                <a:latin typeface="Comfortaa"/>
                <a:ea typeface="Comfortaa"/>
                <a:cs typeface="Comfortaa"/>
                <a:sym typeface="Comfortaa"/>
              </a:rPr>
              <a:t>Why continue to celebrate Earth Day?</a:t>
            </a:r>
            <a:endParaRPr sz="3000"/>
          </a:p>
        </p:txBody>
      </p:sp>
      <p:pic>
        <p:nvPicPr>
          <p:cNvPr id="99" name="Google Shape;99;p17"/>
          <p:cNvPicPr preferRelativeResize="0"/>
          <p:nvPr/>
        </p:nvPicPr>
        <p:blipFill>
          <a:blip r:embed="rId3">
            <a:alphaModFix/>
          </a:blip>
          <a:stretch>
            <a:fillRect/>
          </a:stretch>
        </p:blipFill>
        <p:spPr>
          <a:xfrm>
            <a:off x="439013" y="601887"/>
            <a:ext cx="2538350" cy="1269175"/>
          </a:xfrm>
          <a:prstGeom prst="rect">
            <a:avLst/>
          </a:prstGeom>
          <a:noFill/>
          <a:ln>
            <a:noFill/>
          </a:ln>
        </p:spPr>
      </p:pic>
      <p:pic>
        <p:nvPicPr>
          <p:cNvPr id="100" name="Google Shape;100;p17"/>
          <p:cNvPicPr preferRelativeResize="0"/>
          <p:nvPr/>
        </p:nvPicPr>
        <p:blipFill>
          <a:blip r:embed="rId4">
            <a:alphaModFix/>
          </a:blip>
          <a:stretch>
            <a:fillRect/>
          </a:stretch>
        </p:blipFill>
        <p:spPr>
          <a:xfrm>
            <a:off x="5326200" y="236875"/>
            <a:ext cx="3665400" cy="2061801"/>
          </a:xfrm>
          <a:prstGeom prst="rect">
            <a:avLst/>
          </a:prstGeom>
          <a:noFill/>
          <a:ln>
            <a:noFill/>
          </a:ln>
        </p:spPr>
      </p:pic>
      <p:pic>
        <p:nvPicPr>
          <p:cNvPr id="101" name="Google Shape;101;p17"/>
          <p:cNvPicPr preferRelativeResize="0"/>
          <p:nvPr/>
        </p:nvPicPr>
        <p:blipFill>
          <a:blip r:embed="rId5">
            <a:alphaModFix/>
          </a:blip>
          <a:stretch>
            <a:fillRect/>
          </a:stretch>
        </p:blipFill>
        <p:spPr>
          <a:xfrm>
            <a:off x="30850" y="3402268"/>
            <a:ext cx="3370300" cy="1659082"/>
          </a:xfrm>
          <a:prstGeom prst="rect">
            <a:avLst/>
          </a:prstGeom>
          <a:noFill/>
          <a:ln>
            <a:noFill/>
          </a:ln>
        </p:spPr>
      </p:pic>
      <p:pic>
        <p:nvPicPr>
          <p:cNvPr id="102" name="Google Shape;102;p17"/>
          <p:cNvPicPr preferRelativeResize="0"/>
          <p:nvPr/>
        </p:nvPicPr>
        <p:blipFill>
          <a:blip r:embed="rId6">
            <a:alphaModFix/>
          </a:blip>
          <a:stretch>
            <a:fillRect/>
          </a:stretch>
        </p:blipFill>
        <p:spPr>
          <a:xfrm>
            <a:off x="5326200" y="2521799"/>
            <a:ext cx="3665400" cy="2441201"/>
          </a:xfrm>
          <a:prstGeom prst="rect">
            <a:avLst/>
          </a:prstGeom>
          <a:noFill/>
          <a:ln>
            <a:noFill/>
          </a:ln>
        </p:spPr>
      </p:pic>
      <p:pic>
        <p:nvPicPr>
          <p:cNvPr id="103" name="Google Shape;103;p17"/>
          <p:cNvPicPr preferRelativeResize="0"/>
          <p:nvPr/>
        </p:nvPicPr>
        <p:blipFill>
          <a:blip r:embed="rId7">
            <a:alphaModFix/>
          </a:blip>
          <a:stretch>
            <a:fillRect/>
          </a:stretch>
        </p:blipFill>
        <p:spPr>
          <a:xfrm>
            <a:off x="3625725" y="2236350"/>
            <a:ext cx="4089975" cy="2726650"/>
          </a:xfrm>
          <a:prstGeom prst="rect">
            <a:avLst/>
          </a:prstGeom>
          <a:noFill/>
          <a:ln>
            <a:noFill/>
          </a:ln>
        </p:spPr>
      </p:pic>
      <p:pic>
        <p:nvPicPr>
          <p:cNvPr id="104" name="Google Shape;104;p17"/>
          <p:cNvPicPr preferRelativeResize="0"/>
          <p:nvPr/>
        </p:nvPicPr>
        <p:blipFill>
          <a:blip r:embed="rId8">
            <a:alphaModFix/>
          </a:blip>
          <a:stretch>
            <a:fillRect/>
          </a:stretch>
        </p:blipFill>
        <p:spPr>
          <a:xfrm>
            <a:off x="3416400" y="154575"/>
            <a:ext cx="4603374" cy="3068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8" name="Shape 108"/>
        <p:cNvGrpSpPr/>
        <p:nvPr/>
      </p:nvGrpSpPr>
      <p:grpSpPr>
        <a:xfrm>
          <a:off x="0" y="0"/>
          <a:ext cx="0" cy="0"/>
          <a:chOff x="0" y="0"/>
          <a:chExt cx="0" cy="0"/>
        </a:xfrm>
      </p:grpSpPr>
      <p:pic>
        <p:nvPicPr>
          <p:cNvPr descr="How do plants respond to seasonal changes in sunlight? Which areas of our planet are most productive, and why?  Witness the influence of the sun on the seasonal abundance of plant matter produced on land and in our oceans.  &#10;&#10;Data Sources: Ocean Productivity: Michael Behrenfeld; Land Productivity: NASA MODIS&#10;&#10;Video Credit: California Academy of Sciences Visualization Studio&#10;&#10;For classroom activities, visit www.calacademy.org/educators/habitat-earth-in-the-classroom&#10;&#10;- - - &#10;The California Academy of Sciences is the only place in the world with an aquarium, planetarium, natural history museum, and four-story rainforest all under one roof. Visit us online to learn more and to get tickets: http://www.calacademy.org. &#10;&#10;Connect with us!&#10;• Like us on Facebook: http://bit.ly/CASonFB&#10;• Follow us on Twitter: http://bit.ly/CASonTwitter&#10;• Add us on Google+: http://bit.ly/CASonGoogle" id="109" name="Google Shape;109;p18" title="Timelapse: Photosynthesis Seen from Space | California Academy of Sciences">
            <a:hlinkClick r:id="rId4"/>
          </p:cNvPr>
          <p:cNvPicPr preferRelativeResize="0"/>
          <p:nvPr/>
        </p:nvPicPr>
        <p:blipFill>
          <a:blip r:embed="rId5">
            <a:alphaModFix/>
          </a:blip>
          <a:stretch>
            <a:fillRect/>
          </a:stretch>
        </p:blipFill>
        <p:spPr>
          <a:xfrm>
            <a:off x="1730125" y="159475"/>
            <a:ext cx="5560550" cy="4170400"/>
          </a:xfrm>
          <a:prstGeom prst="rect">
            <a:avLst/>
          </a:prstGeom>
          <a:noFill/>
          <a:ln>
            <a:noFill/>
          </a:ln>
        </p:spPr>
      </p:pic>
      <p:pic>
        <p:nvPicPr>
          <p:cNvPr id="110" name="Google Shape;110;p18"/>
          <p:cNvPicPr preferRelativeResize="0"/>
          <p:nvPr/>
        </p:nvPicPr>
        <p:blipFill rotWithShape="1">
          <a:blip r:embed="rId6">
            <a:alphaModFix/>
          </a:blip>
          <a:srcRect b="18598" l="0" r="0" t="22547"/>
          <a:stretch/>
        </p:blipFill>
        <p:spPr>
          <a:xfrm>
            <a:off x="368125" y="4372325"/>
            <a:ext cx="1400625" cy="689875"/>
          </a:xfrm>
          <a:prstGeom prst="rect">
            <a:avLst/>
          </a:prstGeom>
          <a:noFill/>
          <a:ln>
            <a:noFill/>
          </a:ln>
        </p:spPr>
      </p:pic>
      <p:sp>
        <p:nvSpPr>
          <p:cNvPr id="111" name="Google Shape;111;p18"/>
          <p:cNvSpPr txBox="1"/>
          <p:nvPr/>
        </p:nvSpPr>
        <p:spPr>
          <a:xfrm>
            <a:off x="1908900" y="4449963"/>
            <a:ext cx="7235100" cy="534600"/>
          </a:xfrm>
          <a:prstGeom prst="rect">
            <a:avLst/>
          </a:prstGeom>
          <a:solidFill>
            <a:srgbClr val="D9EAD3"/>
          </a:solidFill>
          <a:ln cap="flat" cmpd="sng" w="9525">
            <a:solidFill>
              <a:srgbClr val="274E1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42424"/>
                </a:solidFill>
                <a:latin typeface="Comfortaa"/>
                <a:ea typeface="Comfortaa"/>
                <a:cs typeface="Comfortaa"/>
                <a:sym typeface="Comfortaa"/>
              </a:rPr>
              <a:t>HS-LS2-5: Develop a model to illustrate the role of photosynthesis and cellular respiration in the cycling of carbon among the biosphere, atmosphere, hydrosphere, and geosphere.</a:t>
            </a:r>
            <a:endParaRPr sz="1000">
              <a:solidFill>
                <a:srgbClr val="242424"/>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9"/>
          <p:cNvSpPr txBox="1"/>
          <p:nvPr/>
        </p:nvSpPr>
        <p:spPr>
          <a:xfrm>
            <a:off x="0" y="0"/>
            <a:ext cx="2642100" cy="22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000">
              <a:solidFill>
                <a:srgbClr val="38761D"/>
              </a:solidFill>
              <a:latin typeface="Comfortaa"/>
              <a:ea typeface="Comfortaa"/>
              <a:cs typeface="Comfortaa"/>
              <a:sym typeface="Comfortaa"/>
            </a:endParaRPr>
          </a:p>
          <a:p>
            <a:pPr indent="0" lvl="0" marL="0" rtl="0" algn="ctr">
              <a:spcBef>
                <a:spcPts val="0"/>
              </a:spcBef>
              <a:spcAft>
                <a:spcPts val="0"/>
              </a:spcAft>
              <a:buNone/>
            </a:pPr>
            <a:r>
              <a:rPr b="1" lang="en" sz="3000">
                <a:solidFill>
                  <a:srgbClr val="38761D"/>
                </a:solidFill>
                <a:latin typeface="Comfortaa"/>
                <a:ea typeface="Comfortaa"/>
                <a:cs typeface="Comfortaa"/>
                <a:sym typeface="Comfortaa"/>
              </a:rPr>
              <a:t>Spotlight on Climate Change</a:t>
            </a:r>
            <a:endParaRPr sz="3000"/>
          </a:p>
        </p:txBody>
      </p:sp>
      <p:sp>
        <p:nvSpPr>
          <p:cNvPr id="117" name="Google Shape;117;p19"/>
          <p:cNvSpPr txBox="1"/>
          <p:nvPr/>
        </p:nvSpPr>
        <p:spPr>
          <a:xfrm>
            <a:off x="5056925" y="0"/>
            <a:ext cx="4087200" cy="20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omfortaa"/>
                <a:ea typeface="Comfortaa"/>
                <a:cs typeface="Comfortaa"/>
                <a:sym typeface="Comfortaa"/>
              </a:rPr>
              <a:t>Human activities such as fossil fuel burning and land-use change life deforestation lead to increases in greenhouse gases which causes an increase in the amount of trapped heat..</a:t>
            </a:r>
            <a:endParaRPr sz="1800">
              <a:latin typeface="Comfortaa"/>
              <a:ea typeface="Comfortaa"/>
              <a:cs typeface="Comfortaa"/>
              <a:sym typeface="Comfortaa"/>
            </a:endParaRPr>
          </a:p>
        </p:txBody>
      </p:sp>
      <p:pic>
        <p:nvPicPr>
          <p:cNvPr id="118" name="Google Shape;118;p19"/>
          <p:cNvPicPr preferRelativeResize="0"/>
          <p:nvPr/>
        </p:nvPicPr>
        <p:blipFill>
          <a:blip r:embed="rId3">
            <a:alphaModFix/>
          </a:blip>
          <a:stretch>
            <a:fillRect/>
          </a:stretch>
        </p:blipFill>
        <p:spPr>
          <a:xfrm>
            <a:off x="152400" y="2232300"/>
            <a:ext cx="4904534" cy="2758801"/>
          </a:xfrm>
          <a:prstGeom prst="rect">
            <a:avLst/>
          </a:prstGeom>
          <a:noFill/>
          <a:ln>
            <a:noFill/>
          </a:ln>
        </p:spPr>
      </p:pic>
      <p:pic>
        <p:nvPicPr>
          <p:cNvPr id="119" name="Google Shape;119;p19"/>
          <p:cNvPicPr preferRelativeResize="0"/>
          <p:nvPr/>
        </p:nvPicPr>
        <p:blipFill>
          <a:blip r:embed="rId4">
            <a:alphaModFix/>
          </a:blip>
          <a:stretch>
            <a:fillRect/>
          </a:stretch>
        </p:blipFill>
        <p:spPr>
          <a:xfrm>
            <a:off x="2837609" y="82150"/>
            <a:ext cx="2219325" cy="2057400"/>
          </a:xfrm>
          <a:prstGeom prst="rect">
            <a:avLst/>
          </a:prstGeom>
          <a:noFill/>
          <a:ln>
            <a:noFill/>
          </a:ln>
        </p:spPr>
      </p:pic>
      <p:pic>
        <p:nvPicPr>
          <p:cNvPr id="120" name="Google Shape;120;p19"/>
          <p:cNvPicPr preferRelativeResize="0"/>
          <p:nvPr/>
        </p:nvPicPr>
        <p:blipFill>
          <a:blip r:embed="rId5">
            <a:alphaModFix/>
          </a:blip>
          <a:stretch>
            <a:fillRect/>
          </a:stretch>
        </p:blipFill>
        <p:spPr>
          <a:xfrm>
            <a:off x="5209397" y="1858475"/>
            <a:ext cx="3782265" cy="2521510"/>
          </a:xfrm>
          <a:prstGeom prst="rect">
            <a:avLst/>
          </a:prstGeom>
          <a:noFill/>
          <a:ln>
            <a:noFill/>
          </a:ln>
        </p:spPr>
      </p:pic>
      <p:sp>
        <p:nvSpPr>
          <p:cNvPr id="121" name="Google Shape;121;p19"/>
          <p:cNvSpPr txBox="1"/>
          <p:nvPr/>
        </p:nvSpPr>
        <p:spPr>
          <a:xfrm>
            <a:off x="5209400" y="4379975"/>
            <a:ext cx="3855000" cy="6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Comfortaa"/>
                <a:ea typeface="Comfortaa"/>
                <a:cs typeface="Comfortaa"/>
                <a:sym typeface="Comfortaa"/>
              </a:rPr>
              <a:t>Climate impacts of rising temperatures: fire, extreme drought, oceans rising, warming, acidifying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0"/>
          <p:cNvSpPr txBox="1"/>
          <p:nvPr/>
        </p:nvSpPr>
        <p:spPr>
          <a:xfrm>
            <a:off x="3115400" y="4236675"/>
            <a:ext cx="5543400" cy="7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omfortaa"/>
                <a:ea typeface="Comfortaa"/>
                <a:cs typeface="Comfortaa"/>
                <a:sym typeface="Comfortaa"/>
              </a:rPr>
              <a:t>One healthy hardwood tree sequesters on average 1 ton of CO2 over its lifetime - about three months of regular use of a passenger vehicle</a:t>
            </a:r>
            <a:endParaRPr b="1"/>
          </a:p>
        </p:txBody>
      </p:sp>
      <p:pic>
        <p:nvPicPr>
          <p:cNvPr id="127" name="Google Shape;127;p20"/>
          <p:cNvPicPr preferRelativeResize="0"/>
          <p:nvPr/>
        </p:nvPicPr>
        <p:blipFill>
          <a:blip r:embed="rId3">
            <a:alphaModFix/>
          </a:blip>
          <a:stretch>
            <a:fillRect/>
          </a:stretch>
        </p:blipFill>
        <p:spPr>
          <a:xfrm>
            <a:off x="94675" y="70250"/>
            <a:ext cx="2628800" cy="1725150"/>
          </a:xfrm>
          <a:prstGeom prst="rect">
            <a:avLst/>
          </a:prstGeom>
          <a:noFill/>
          <a:ln>
            <a:noFill/>
          </a:ln>
        </p:spPr>
      </p:pic>
      <p:sp>
        <p:nvSpPr>
          <p:cNvPr id="128" name="Google Shape;128;p20"/>
          <p:cNvSpPr txBox="1"/>
          <p:nvPr/>
        </p:nvSpPr>
        <p:spPr>
          <a:xfrm>
            <a:off x="94675" y="3874650"/>
            <a:ext cx="2610300" cy="1205100"/>
          </a:xfrm>
          <a:prstGeom prst="rect">
            <a:avLst/>
          </a:prstGeom>
          <a:solidFill>
            <a:srgbClr val="D0E0E3"/>
          </a:solidFill>
          <a:ln cap="flat" cmpd="sng" w="9525">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C78D8"/>
                </a:solidFill>
                <a:latin typeface="Comfortaa"/>
                <a:ea typeface="Comfortaa"/>
                <a:cs typeface="Comfortaa"/>
                <a:sym typeface="Comfortaa"/>
              </a:rPr>
              <a:t>Climate change strategy 2: create carbon sinks!</a:t>
            </a:r>
            <a:endParaRPr b="1" sz="1200">
              <a:solidFill>
                <a:srgbClr val="3C78D8"/>
              </a:solidFill>
              <a:latin typeface="Comfortaa"/>
              <a:ea typeface="Comfortaa"/>
              <a:cs typeface="Comfortaa"/>
              <a:sym typeface="Comfortaa"/>
            </a:endParaRPr>
          </a:p>
          <a:p>
            <a:pPr indent="0" lvl="0" marL="0" rtl="0" algn="ctr">
              <a:spcBef>
                <a:spcPts val="0"/>
              </a:spcBef>
              <a:spcAft>
                <a:spcPts val="0"/>
              </a:spcAft>
              <a:buNone/>
            </a:pPr>
            <a:r>
              <a:rPr b="1" lang="en" sz="1200">
                <a:solidFill>
                  <a:srgbClr val="3C78D8"/>
                </a:solidFill>
                <a:latin typeface="Comfortaa"/>
                <a:ea typeface="Comfortaa"/>
                <a:cs typeface="Comfortaa"/>
                <a:sym typeface="Comfortaa"/>
              </a:rPr>
              <a:t>The Great Green Wall in Africa will result in 8,000 km of trees across the continent by 2030</a:t>
            </a:r>
            <a:endParaRPr b="1" sz="1200">
              <a:solidFill>
                <a:srgbClr val="3C78D8"/>
              </a:solidFill>
              <a:latin typeface="Comfortaa"/>
              <a:ea typeface="Comfortaa"/>
              <a:cs typeface="Comfortaa"/>
              <a:sym typeface="Comfortaa"/>
            </a:endParaRPr>
          </a:p>
        </p:txBody>
      </p:sp>
      <p:sp>
        <p:nvSpPr>
          <p:cNvPr id="129" name="Google Shape;129;p20"/>
          <p:cNvSpPr txBox="1"/>
          <p:nvPr/>
        </p:nvSpPr>
        <p:spPr>
          <a:xfrm>
            <a:off x="85375" y="1772200"/>
            <a:ext cx="2628900" cy="658800"/>
          </a:xfrm>
          <a:prstGeom prst="rect">
            <a:avLst/>
          </a:prstGeom>
          <a:solidFill>
            <a:srgbClr val="D0E0E3"/>
          </a:solidFill>
          <a:ln cap="flat" cmpd="sng" w="9525">
            <a:solidFill>
              <a:srgbClr val="1C458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3C78D8"/>
                </a:solidFill>
                <a:latin typeface="Comfortaa"/>
                <a:ea typeface="Comfortaa"/>
                <a:cs typeface="Comfortaa"/>
                <a:sym typeface="Comfortaa"/>
              </a:rPr>
              <a:t>Climate change strategy 1: reduce activities contributing to GHG</a:t>
            </a:r>
            <a:endParaRPr sz="1200">
              <a:solidFill>
                <a:srgbClr val="3C78D8"/>
              </a:solidFill>
            </a:endParaRPr>
          </a:p>
        </p:txBody>
      </p:sp>
      <p:pic>
        <p:nvPicPr>
          <p:cNvPr id="130" name="Google Shape;130;p20"/>
          <p:cNvPicPr preferRelativeResize="0"/>
          <p:nvPr/>
        </p:nvPicPr>
        <p:blipFill>
          <a:blip r:embed="rId4">
            <a:alphaModFix/>
          </a:blip>
          <a:stretch>
            <a:fillRect/>
          </a:stretch>
        </p:blipFill>
        <p:spPr>
          <a:xfrm>
            <a:off x="94675" y="2495625"/>
            <a:ext cx="2628802" cy="1314401"/>
          </a:xfrm>
          <a:prstGeom prst="rect">
            <a:avLst/>
          </a:prstGeom>
          <a:noFill/>
          <a:ln>
            <a:noFill/>
          </a:ln>
        </p:spPr>
      </p:pic>
      <p:pic>
        <p:nvPicPr>
          <p:cNvPr id="131" name="Google Shape;131;p20"/>
          <p:cNvPicPr preferRelativeResize="0"/>
          <p:nvPr/>
        </p:nvPicPr>
        <p:blipFill>
          <a:blip r:embed="rId5">
            <a:alphaModFix/>
          </a:blip>
          <a:stretch>
            <a:fillRect/>
          </a:stretch>
        </p:blipFill>
        <p:spPr>
          <a:xfrm>
            <a:off x="3115325" y="115075"/>
            <a:ext cx="5543550" cy="408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311700" y="76275"/>
            <a:ext cx="8520600" cy="131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rgbClr val="38761D"/>
                </a:solidFill>
                <a:latin typeface="Comfortaa"/>
                <a:ea typeface="Comfortaa"/>
                <a:cs typeface="Comfortaa"/>
                <a:sym typeface="Comfortaa"/>
              </a:rPr>
              <a:t>Climate action for Earth Day 2020: Trees for every RUSD student!</a:t>
            </a:r>
            <a:endParaRPr b="1" sz="3500">
              <a:solidFill>
                <a:srgbClr val="38761D"/>
              </a:solidFill>
              <a:latin typeface="Comfortaa"/>
              <a:ea typeface="Comfortaa"/>
              <a:cs typeface="Comfortaa"/>
              <a:sym typeface="Comfortaa"/>
            </a:endParaRPr>
          </a:p>
        </p:txBody>
      </p:sp>
      <p:pic>
        <p:nvPicPr>
          <p:cNvPr id="137" name="Google Shape;137;p21"/>
          <p:cNvPicPr preferRelativeResize="0"/>
          <p:nvPr/>
        </p:nvPicPr>
        <p:blipFill>
          <a:blip r:embed="rId3">
            <a:alphaModFix/>
          </a:blip>
          <a:stretch>
            <a:fillRect/>
          </a:stretch>
        </p:blipFill>
        <p:spPr>
          <a:xfrm>
            <a:off x="153462" y="2432650"/>
            <a:ext cx="2085475" cy="1218075"/>
          </a:xfrm>
          <a:prstGeom prst="rect">
            <a:avLst/>
          </a:prstGeom>
          <a:noFill/>
          <a:ln>
            <a:noFill/>
          </a:ln>
        </p:spPr>
      </p:pic>
      <p:pic>
        <p:nvPicPr>
          <p:cNvPr id="138" name="Google Shape;138;p21"/>
          <p:cNvPicPr preferRelativeResize="0"/>
          <p:nvPr/>
        </p:nvPicPr>
        <p:blipFill rotWithShape="1">
          <a:blip r:embed="rId4">
            <a:alphaModFix/>
          </a:blip>
          <a:srcRect b="28866" l="0" r="0" t="22421"/>
          <a:stretch/>
        </p:blipFill>
        <p:spPr>
          <a:xfrm>
            <a:off x="129000" y="1392986"/>
            <a:ext cx="2134400" cy="1039676"/>
          </a:xfrm>
          <a:prstGeom prst="rect">
            <a:avLst/>
          </a:prstGeom>
          <a:noFill/>
          <a:ln>
            <a:noFill/>
          </a:ln>
        </p:spPr>
      </p:pic>
      <p:pic>
        <p:nvPicPr>
          <p:cNvPr id="139" name="Google Shape;139;p21"/>
          <p:cNvPicPr preferRelativeResize="0"/>
          <p:nvPr/>
        </p:nvPicPr>
        <p:blipFill>
          <a:blip r:embed="rId5">
            <a:alphaModFix/>
          </a:blip>
          <a:stretch>
            <a:fillRect/>
          </a:stretch>
        </p:blipFill>
        <p:spPr>
          <a:xfrm>
            <a:off x="7727900" y="1280700"/>
            <a:ext cx="1142475" cy="1103484"/>
          </a:xfrm>
          <a:prstGeom prst="rect">
            <a:avLst/>
          </a:prstGeom>
          <a:noFill/>
          <a:ln>
            <a:noFill/>
          </a:ln>
        </p:spPr>
      </p:pic>
      <p:pic>
        <p:nvPicPr>
          <p:cNvPr id="140" name="Google Shape;140;p21"/>
          <p:cNvPicPr preferRelativeResize="0"/>
          <p:nvPr/>
        </p:nvPicPr>
        <p:blipFill>
          <a:blip r:embed="rId6">
            <a:alphaModFix/>
          </a:blip>
          <a:stretch>
            <a:fillRect/>
          </a:stretch>
        </p:blipFill>
        <p:spPr>
          <a:xfrm>
            <a:off x="7694225" y="3815934"/>
            <a:ext cx="1365476" cy="910317"/>
          </a:xfrm>
          <a:prstGeom prst="rect">
            <a:avLst/>
          </a:prstGeom>
          <a:noFill/>
          <a:ln>
            <a:noFill/>
          </a:ln>
        </p:spPr>
      </p:pic>
      <p:pic>
        <p:nvPicPr>
          <p:cNvPr id="141" name="Google Shape;141;p21"/>
          <p:cNvPicPr preferRelativeResize="0"/>
          <p:nvPr/>
        </p:nvPicPr>
        <p:blipFill>
          <a:blip r:embed="rId7">
            <a:alphaModFix/>
          </a:blip>
          <a:stretch>
            <a:fillRect/>
          </a:stretch>
        </p:blipFill>
        <p:spPr>
          <a:xfrm>
            <a:off x="251550" y="3873912"/>
            <a:ext cx="1142470" cy="1067200"/>
          </a:xfrm>
          <a:prstGeom prst="rect">
            <a:avLst/>
          </a:prstGeom>
          <a:noFill/>
          <a:ln>
            <a:noFill/>
          </a:ln>
        </p:spPr>
      </p:pic>
      <p:pic>
        <p:nvPicPr>
          <p:cNvPr id="142" name="Google Shape;142;p21"/>
          <p:cNvPicPr preferRelativeResize="0"/>
          <p:nvPr/>
        </p:nvPicPr>
        <p:blipFill>
          <a:blip r:embed="rId8">
            <a:alphaModFix/>
          </a:blip>
          <a:stretch>
            <a:fillRect/>
          </a:stretch>
        </p:blipFill>
        <p:spPr>
          <a:xfrm>
            <a:off x="7694225" y="2466603"/>
            <a:ext cx="1239016" cy="1266900"/>
          </a:xfrm>
          <a:prstGeom prst="rect">
            <a:avLst/>
          </a:prstGeom>
          <a:noFill/>
          <a:ln>
            <a:noFill/>
          </a:ln>
        </p:spPr>
      </p:pic>
      <p:pic>
        <p:nvPicPr>
          <p:cNvPr id="143" name="Google Shape;143;p21"/>
          <p:cNvPicPr preferRelativeResize="0"/>
          <p:nvPr/>
        </p:nvPicPr>
        <p:blipFill rotWithShape="1">
          <a:blip r:embed="rId9">
            <a:alphaModFix/>
          </a:blip>
          <a:srcRect b="16621" l="9041" r="0" t="16627"/>
          <a:stretch/>
        </p:blipFill>
        <p:spPr>
          <a:xfrm>
            <a:off x="2916300" y="1419113"/>
            <a:ext cx="3599601" cy="3521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